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702">
          <p15:clr>
            <a:srgbClr val="A4A3A4"/>
          </p15:clr>
        </p15:guide>
        <p15:guide id="2" pos="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702" orient="horz"/>
        <p:guide pos="55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6" name="Google Shape;86;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343442aa7_11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4343442aa7_11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343442aa7_11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4343442aa7_11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343442aa7_11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4343442aa7_11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343442aa7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4343442aa7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343442aa7_11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4343442aa7_11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343442aa7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4343442aa7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343442aa7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4343442aa7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343442aa7_7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4343442aa7_7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343442aa7_7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4343442aa7_7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343442aa7_8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4343442aa7_8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343442aa7_8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4343442aa7_8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343442aa7_8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4343442aa7_8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343442aa7_7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4343442aa7_7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343442aa7_7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4343442aa7_7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4343442aa7_8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4343442aa7_8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4343442aa7_8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4343442aa7_8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4343442aa7_8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4343442aa7_8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4343442aa7_8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4343442aa7_8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 quick overview to our project. Two parts, the boat, and the user interface on a computer, and these two parts communicate through WiFi. The user can either control the boat manually by pressing arrow key or set a route for the boat.</a:t>
            </a:r>
            <a:endParaRPr/>
          </a:p>
        </p:txBody>
      </p:sp>
      <p:sp>
        <p:nvSpPr>
          <p:cNvPr id="110" name="Google Shape;11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4343442aa7_8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4343442aa7_8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343442aa7_8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4343442aa7_8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343442aa7_8_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4343442aa7_8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4343442aa7_8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4343442aa7_8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343442aa7_8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4343442aa7_8_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343442aa7_8_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4343442aa7_8_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4343442aa7_8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g4343442aa7_8_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343442aa7_8_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4343442aa7_8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4343442aa7_9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4343442aa7_9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4343442aa7_9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4343442aa7_9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343442aa7_9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4343442aa7_9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343442aa7_9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4343442aa7_9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4343442aa7_9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connector has to fit the D-shaft of the motor to ensure the gripping between the motor and bearing bar</a:t>
            </a:r>
            <a:endParaRPr/>
          </a:p>
        </p:txBody>
      </p:sp>
      <p:sp>
        <p:nvSpPr>
          <p:cNvPr id="457" name="Google Shape;457;g4343442aa7_9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4343442aa7_9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4343442aa7_9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75" name="Google Shape;475;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4343442aa7_10_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4343442aa7_10_1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83" name="Google Shape;483;g4343442aa7_10_1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4343442aa7_11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g4343442aa7_11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91" name="Google Shape;491;g4343442aa7_11_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343442aa7_11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g4343442aa7_11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YUV only takes half the </a:t>
            </a:r>
            <a:r>
              <a:rPr lang="en-US"/>
              <a:t>bandwidth</a:t>
            </a:r>
            <a:r>
              <a:rPr lang="en-US"/>
              <a:t> of RGB</a:t>
            </a:r>
            <a:endParaRPr/>
          </a:p>
          <a:p>
            <a:pPr indent="0" lvl="0" marL="0" marR="0" rtl="0" algn="l">
              <a:spcBef>
                <a:spcPts val="0"/>
              </a:spcBef>
              <a:spcAft>
                <a:spcPts val="0"/>
              </a:spcAft>
              <a:buNone/>
            </a:pPr>
            <a:r>
              <a:rPr lang="en-US"/>
              <a:t>8Mb bandwidth usage</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p:txBody>
      </p:sp>
      <p:sp>
        <p:nvSpPr>
          <p:cNvPr id="499" name="Google Shape;499;g4343442aa7_11_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the overall system diagram everything except the user interface system is on the boat, and most of systems talks to microcontroller and microcontroller report the corresponding signal to the user interface, meanwhile, it also hears the command from the user interface constantly. The camera system run by raspberry pi and raspberry camera is an independent system from the </a:t>
            </a:r>
            <a:r>
              <a:rPr lang="en-US"/>
              <a:t>central</a:t>
            </a:r>
            <a:r>
              <a:rPr lang="en-US"/>
              <a:t> microcontroller.</a:t>
            </a:r>
            <a:endParaRPr/>
          </a:p>
        </p:txBody>
      </p:sp>
      <p:sp>
        <p:nvSpPr>
          <p:cNvPr id="124" name="Google Shape;12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33b36cdc3_0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g433b36cdc3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433b36cdc3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433b36cdc3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4343442aa7_1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g4343442aa7_1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4343442aa7_1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g4343442aa7_1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4343442aa7_1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g4343442aa7_1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4343442aa7_1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g4343442aa7_1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4343442aa7_10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g4343442aa7_10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4343442aa7_10_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g4343442aa7_10_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4343442aa7_10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g4343442aa7_10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33b36cdc3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the WiFi system, there is a </a:t>
            </a:r>
            <a:r>
              <a:rPr lang="en-US"/>
              <a:t>portable</a:t>
            </a:r>
            <a:r>
              <a:rPr lang="en-US"/>
              <a:t> WiFi Hotspot which provide internet access to the micro and the raspberry pi, the esp8266 is the bridge between the hotspot and the micro using UART </a:t>
            </a:r>
            <a:r>
              <a:rPr lang="en-US"/>
              <a:t>protocol</a:t>
            </a:r>
            <a:r>
              <a:rPr lang="en-US"/>
              <a:t>. The location system has a compass using either I2c or SPI, and GPS module using UART. The storage sensing system uses break beams, the mechanism is quite simple and I will explain it later in the package design section. The motor system has two parts, one to drive the whole boat is two brushless DC motors </a:t>
            </a:r>
            <a:r>
              <a:rPr lang="en-US"/>
              <a:t>controlled</a:t>
            </a:r>
            <a:r>
              <a:rPr lang="en-US"/>
              <a:t> by ESC </a:t>
            </a:r>
            <a:r>
              <a:rPr lang="en-US"/>
              <a:t>electronic</a:t>
            </a:r>
            <a:r>
              <a:rPr lang="en-US"/>
              <a:t> speed control, the speed is controlled by PWM signal from micro. Another part to operate the conveyor belt at a constant speed, is two brushed DC motors. In the battery system, there is voltage </a:t>
            </a:r>
            <a:r>
              <a:rPr lang="en-US"/>
              <a:t>regulation</a:t>
            </a:r>
            <a:r>
              <a:rPr lang="en-US"/>
              <a:t> cutting 12V </a:t>
            </a:r>
            <a:r>
              <a:rPr lang="en-US"/>
              <a:t>down</a:t>
            </a:r>
            <a:r>
              <a:rPr lang="en-US"/>
              <a:t> to 5V, and 3.3V as power supply for different systems. The voltage of each cell of battery will be monitored and read by the microcontroller. All the adc input to microcontroller is 12 bit resolution.</a:t>
            </a:r>
            <a:endParaRPr/>
          </a:p>
        </p:txBody>
      </p:sp>
      <p:sp>
        <p:nvSpPr>
          <p:cNvPr id="131" name="Google Shape;131;g433b36cdc3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4343442aa7_10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g4343442aa7_10_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4343442aa7_10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4343442aa7_10_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343442aa7_11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two watertight cabins on sides which provide </a:t>
            </a:r>
            <a:r>
              <a:rPr lang="en-US"/>
              <a:t>buoyancy</a:t>
            </a:r>
            <a:r>
              <a:rPr lang="en-US"/>
              <a:t> and contain most of the hardwares. in the middle is the garbage storage room. The conveyor belt lift the floating garbage and sent it to the storage room. the structure on the top provides skeleton for </a:t>
            </a:r>
            <a:r>
              <a:rPr lang="en-US"/>
              <a:t>solar</a:t>
            </a:r>
            <a:r>
              <a:rPr lang="en-US"/>
              <a:t> panel, camera and GPS module.</a:t>
            </a:r>
            <a:endParaRPr/>
          </a:p>
        </p:txBody>
      </p:sp>
      <p:sp>
        <p:nvSpPr>
          <p:cNvPr id="138" name="Google Shape;138;g4343442aa7_11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343442aa7_11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4343442aa7_11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343442aa7_11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4343442aa7_11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chemeClr val="lt1"/>
        </a:solidFill>
      </p:bgPr>
    </p:bg>
    <p:spTree>
      <p:nvGrpSpPr>
        <p:cNvPr id="18" name="Shape 18"/>
        <p:cNvGrpSpPr/>
        <p:nvPr/>
      </p:nvGrpSpPr>
      <p:grpSpPr>
        <a:xfrm>
          <a:off x="0" y="0"/>
          <a:ext cx="0" cy="0"/>
          <a:chOff x="0" y="0"/>
          <a:chExt cx="0" cy="0"/>
        </a:xfrm>
      </p:grpSpPr>
      <p:sp>
        <p:nvSpPr>
          <p:cNvPr id="19" name="Google Shape;19;p2"/>
          <p:cNvSpPr/>
          <p:nvPr/>
        </p:nvSpPr>
        <p:spPr>
          <a:xfrm>
            <a:off x="204260" y="5974797"/>
            <a:ext cx="2053467" cy="8702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0" name="Google Shape;20;p2"/>
          <p:cNvGrpSpPr/>
          <p:nvPr/>
        </p:nvGrpSpPr>
        <p:grpSpPr>
          <a:xfrm>
            <a:off x="-1" y="4390739"/>
            <a:ext cx="6039854" cy="1864377"/>
            <a:chOff x="-1" y="4390739"/>
            <a:chExt cx="5853723" cy="1864377"/>
          </a:xfrm>
        </p:grpSpPr>
        <p:sp>
          <p:nvSpPr>
            <p:cNvPr id="21" name="Google Shape;21;p2"/>
            <p:cNvSpPr/>
            <p:nvPr/>
          </p:nvSpPr>
          <p:spPr>
            <a:xfrm>
              <a:off x="-1" y="4390741"/>
              <a:ext cx="5853723" cy="1864375"/>
            </a:xfrm>
            <a:prstGeom prst="rect">
              <a:avLst/>
            </a:prstGeom>
            <a:solidFill>
              <a:srgbClr val="A3792C"/>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ines_7404.pdf" id="22" name="Google Shape;22;p2"/>
            <p:cNvPicPr preferRelativeResize="0"/>
            <p:nvPr/>
          </p:nvPicPr>
          <p:blipFill rotWithShape="1">
            <a:blip r:embed="rId2">
              <a:alphaModFix/>
            </a:blip>
            <a:srcRect b="0" l="0" r="2920" t="64595"/>
            <a:stretch/>
          </p:blipFill>
          <p:spPr>
            <a:xfrm>
              <a:off x="865" y="4390739"/>
              <a:ext cx="5852857" cy="1861539"/>
            </a:xfrm>
            <a:prstGeom prst="rect">
              <a:avLst/>
            </a:prstGeom>
            <a:solidFill>
              <a:srgbClr val="A3792C"/>
            </a:solidFill>
            <a:ln cap="flat" cmpd="sng" w="9525">
              <a:solidFill>
                <a:schemeClr val="accent1"/>
              </a:solidFill>
              <a:prstDash val="solid"/>
              <a:round/>
              <a:headEnd len="sm" w="sm" type="none"/>
              <a:tailEnd len="sm" w="sm" type="none"/>
            </a:ln>
          </p:spPr>
        </p:pic>
      </p:grpSp>
      <p:sp>
        <p:nvSpPr>
          <p:cNvPr id="23" name="Google Shape;23;p2"/>
          <p:cNvSpPr/>
          <p:nvPr/>
        </p:nvSpPr>
        <p:spPr>
          <a:xfrm>
            <a:off x="0" y="0"/>
            <a:ext cx="9144000" cy="100350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 name="Google Shape;24;p2"/>
          <p:cNvSpPr txBox="1"/>
          <p:nvPr>
            <p:ph type="title"/>
          </p:nvPr>
        </p:nvSpPr>
        <p:spPr>
          <a:xfrm>
            <a:off x="335475" y="4585792"/>
            <a:ext cx="4744901" cy="1655878"/>
          </a:xfrm>
          <a:prstGeom prst="rect">
            <a:avLst/>
          </a:prstGeom>
          <a:noFill/>
          <a:ln>
            <a:noFill/>
          </a:ln>
        </p:spPr>
        <p:txBody>
          <a:bodyPr anchorCtr="0" anchor="t" bIns="45700" lIns="91425" spcFirstLastPara="1" rIns="91425" wrap="square" tIns="45700"/>
          <a:lstStyle>
            <a:lvl1pPr lvl="0" marR="0" rtl="0" algn="l">
              <a:lnSpc>
                <a:spcPct val="91428"/>
              </a:lnSpc>
              <a:spcBef>
                <a:spcPts val="0"/>
              </a:spcBef>
              <a:spcAft>
                <a:spcPts val="0"/>
              </a:spcAft>
              <a:buClr>
                <a:srgbClr val="D19B23"/>
              </a:buClr>
              <a:buSzPts val="7000"/>
              <a:buFont typeface="Impact"/>
              <a:buNone/>
              <a:defRPr b="0" i="0" sz="7000" u="none" cap="none" strike="noStrike">
                <a:solidFill>
                  <a:srgbClr val="D19B23"/>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2"/>
          <p:cNvSpPr txBox="1"/>
          <p:nvPr>
            <p:ph idx="1" type="body"/>
          </p:nvPr>
        </p:nvSpPr>
        <p:spPr>
          <a:xfrm>
            <a:off x="5747499" y="5623128"/>
            <a:ext cx="3112338" cy="311740"/>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rgbClr val="A3792C"/>
              </a:buClr>
              <a:buSzPts val="1400"/>
              <a:buFont typeface="Arial"/>
              <a:buNone/>
              <a:defRPr b="1" i="0" sz="1400" u="none" cap="none" strike="noStrike">
                <a:solidFill>
                  <a:srgbClr val="A3792C"/>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 name="Google Shape;26;p2"/>
          <p:cNvSpPr txBox="1"/>
          <p:nvPr>
            <p:ph idx="2" type="body"/>
          </p:nvPr>
        </p:nvSpPr>
        <p:spPr>
          <a:xfrm>
            <a:off x="5747500" y="5918450"/>
            <a:ext cx="3112338" cy="33382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280"/>
              </a:spcBef>
              <a:spcAft>
                <a:spcPts val="0"/>
              </a:spcAft>
              <a:buClr>
                <a:srgbClr val="A3792C"/>
              </a:buClr>
              <a:buSzPts val="1400"/>
              <a:buFont typeface="Arial"/>
              <a:buNone/>
              <a:defRPr b="0" i="0" sz="1400" u="none" cap="none" strike="noStrike">
                <a:solidFill>
                  <a:srgbClr val="A3792C"/>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 name="Google Shape;27;p2"/>
          <p:cNvSpPr txBox="1"/>
          <p:nvPr>
            <p:ph idx="10" type="dt"/>
          </p:nvPr>
        </p:nvSpPr>
        <p:spPr>
          <a:xfrm>
            <a:off x="5747498" y="6277181"/>
            <a:ext cx="3112591"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2"/>
          <p:cNvSpPr txBox="1"/>
          <p:nvPr>
            <p:ph idx="3" type="body"/>
          </p:nvPr>
        </p:nvSpPr>
        <p:spPr>
          <a:xfrm>
            <a:off x="5745085" y="4457139"/>
            <a:ext cx="3115004" cy="1165989"/>
          </a:xfrm>
          <a:prstGeom prst="rect">
            <a:avLst/>
          </a:prstGeom>
          <a:noFill/>
          <a:ln>
            <a:noFill/>
          </a:ln>
        </p:spPr>
        <p:txBody>
          <a:bodyPr anchorCtr="0" anchor="t" bIns="45700" lIns="91425" spcFirstLastPara="1" rIns="91425" wrap="square" tIns="45700"/>
          <a:lstStyle>
            <a:lvl1pPr indent="-228600" lvl="0" marL="457200" marR="0" rtl="0" algn="l">
              <a:lnSpc>
                <a:spcPct val="100000"/>
              </a:lnSpc>
              <a:spcBef>
                <a:spcPts val="0"/>
              </a:spcBef>
              <a:spcAft>
                <a:spcPts val="0"/>
              </a:spcAft>
              <a:buClr>
                <a:srgbClr val="595959"/>
              </a:buClr>
              <a:buSzPts val="3200"/>
              <a:buFont typeface="Impact"/>
              <a:buNone/>
              <a:defRPr b="0" i="0" sz="3200" u="none" cap="none" strike="noStrike">
                <a:solidFill>
                  <a:srgbClr val="595959"/>
                </a:solidFill>
                <a:latin typeface="Impact"/>
                <a:ea typeface="Impact"/>
                <a:cs typeface="Impact"/>
                <a:sym typeface="Impact"/>
              </a:defRPr>
            </a:lvl1pPr>
            <a:lvl2pPr indent="-228600" lvl="1" marL="914400" marR="0" rtl="0" algn="l">
              <a:lnSpc>
                <a:spcPct val="90816"/>
              </a:lnSpc>
              <a:spcBef>
                <a:spcPts val="0"/>
              </a:spcBef>
              <a:spcAft>
                <a:spcPts val="0"/>
              </a:spcAft>
              <a:buClr>
                <a:srgbClr val="A3792C"/>
              </a:buClr>
              <a:buSzPts val="9800"/>
              <a:buFont typeface="Arial"/>
              <a:buNone/>
              <a:defRPr b="0" i="0" sz="9800" u="none" cap="none" strike="noStrike">
                <a:solidFill>
                  <a:srgbClr val="A3792C"/>
                </a:solidFill>
                <a:latin typeface="Impact"/>
                <a:ea typeface="Impact"/>
                <a:cs typeface="Impact"/>
                <a:sym typeface="Impact"/>
              </a:defRPr>
            </a:lvl2pPr>
            <a:lvl3pPr indent="-228600" lvl="2" marL="1371600" marR="0" rtl="0" algn="l">
              <a:lnSpc>
                <a:spcPct val="100000"/>
              </a:lnSpc>
              <a:spcBef>
                <a:spcPts val="0"/>
              </a:spcBef>
              <a:spcAft>
                <a:spcPts val="0"/>
              </a:spcAft>
              <a:buClr>
                <a:srgbClr val="A5A5A5"/>
              </a:buClr>
              <a:buSzPts val="4000"/>
              <a:buFont typeface="Merriweather Sans"/>
              <a:buNone/>
              <a:defRPr b="0" i="0" sz="4000" u="none" cap="none" strike="noStrike">
                <a:solidFill>
                  <a:srgbClr val="A5A5A5"/>
                </a:solidFill>
                <a:latin typeface="Impact"/>
                <a:ea typeface="Impact"/>
                <a:cs typeface="Impact"/>
                <a:sym typeface="Impact"/>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 name="Google Shape;29;p2"/>
          <p:cNvSpPr/>
          <p:nvPr>
            <p:ph idx="4" type="pic"/>
          </p:nvPr>
        </p:nvSpPr>
        <p:spPr>
          <a:xfrm>
            <a:off x="0" y="0"/>
            <a:ext cx="9144000" cy="4391025"/>
          </a:xfrm>
          <a:prstGeom prst="rect">
            <a:avLst/>
          </a:prstGeom>
          <a:noFill/>
          <a:ln>
            <a:noFill/>
          </a:ln>
        </p:spPr>
        <p:txBody>
          <a:bodyPr anchorCtr="0" anchor="t" bIns="45700" lIns="91425" spcFirstLastPara="1" rIns="91425" wrap="square" tIns="45700"/>
          <a:lstStyle>
            <a:lvl1pPr lvl="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No Subtitle">
  <p:cSld name="Text Only No Subtitle">
    <p:spTree>
      <p:nvGrpSpPr>
        <p:cNvPr id="30" name="Shape 30"/>
        <p:cNvGrpSpPr/>
        <p:nvPr/>
      </p:nvGrpSpPr>
      <p:grpSpPr>
        <a:xfrm>
          <a:off x="0" y="0"/>
          <a:ext cx="0" cy="0"/>
          <a:chOff x="0" y="0"/>
          <a:chExt cx="0" cy="0"/>
        </a:xfrm>
      </p:grpSpPr>
      <p:sp>
        <p:nvSpPr>
          <p:cNvPr id="31" name="Google Shape;31;p3"/>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3"/>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3"/>
          <p:cNvSpPr txBox="1"/>
          <p:nvPr>
            <p:ph idx="1" type="body"/>
          </p:nvPr>
        </p:nvSpPr>
        <p:spPr>
          <a:xfrm>
            <a:off x="457200" y="1195137"/>
            <a:ext cx="8235949" cy="4739471"/>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34" name="Shape 34"/>
        <p:cNvGrpSpPr/>
        <p:nvPr/>
      </p:nvGrpSpPr>
      <p:grpSpPr>
        <a:xfrm>
          <a:off x="0" y="0"/>
          <a:ext cx="0" cy="0"/>
          <a:chOff x="0" y="0"/>
          <a:chExt cx="0" cy="0"/>
        </a:xfrm>
      </p:grpSpPr>
      <p:sp>
        <p:nvSpPr>
          <p:cNvPr id="35" name="Google Shape;35;p4"/>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6" name="Google Shape;36;p4"/>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4"/>
          <p:cNvSpPr txBox="1"/>
          <p:nvPr>
            <p:ph idx="1" type="body"/>
          </p:nvPr>
        </p:nvSpPr>
        <p:spPr>
          <a:xfrm>
            <a:off x="457200" y="941895"/>
            <a:ext cx="8229600" cy="442912"/>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rgbClr val="E3AE24"/>
              </a:buClr>
              <a:buSzPts val="1800"/>
              <a:buFont typeface="Impact"/>
              <a:buNone/>
              <a:defRPr b="1" i="0" sz="1800" u="none" cap="none" strike="noStrike">
                <a:solidFill>
                  <a:srgbClr val="E3AE24"/>
                </a:solidFill>
                <a:latin typeface="Impact"/>
                <a:ea typeface="Impact"/>
                <a:cs typeface="Impact"/>
                <a:sym typeface="Impact"/>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8" name="Google Shape;38;p4"/>
          <p:cNvSpPr txBox="1"/>
          <p:nvPr>
            <p:ph idx="2" type="body"/>
          </p:nvPr>
        </p:nvSpPr>
        <p:spPr>
          <a:xfrm>
            <a:off x="457200" y="1608139"/>
            <a:ext cx="8235949" cy="4326469"/>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39" name="Google Shape;39;p4"/>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40" name="Shape 40"/>
        <p:cNvGrpSpPr/>
        <p:nvPr/>
      </p:nvGrpSpPr>
      <p:grpSpPr>
        <a:xfrm>
          <a:off x="0" y="0"/>
          <a:ext cx="0" cy="0"/>
          <a:chOff x="0" y="0"/>
          <a:chExt cx="0" cy="0"/>
        </a:xfrm>
      </p:grpSpPr>
      <p:sp>
        <p:nvSpPr>
          <p:cNvPr id="41" name="Google Shape;41;p5"/>
          <p:cNvSpPr/>
          <p:nvPr/>
        </p:nvSpPr>
        <p:spPr>
          <a:xfrm>
            <a:off x="0" y="-1"/>
            <a:ext cx="9144000" cy="13316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42" name="Shape 42"/>
        <p:cNvGrpSpPr/>
        <p:nvPr/>
      </p:nvGrpSpPr>
      <p:grpSpPr>
        <a:xfrm>
          <a:off x="0" y="0"/>
          <a:ext cx="0" cy="0"/>
          <a:chOff x="0" y="0"/>
          <a:chExt cx="0" cy="0"/>
        </a:xfrm>
      </p:grpSpPr>
      <p:sp>
        <p:nvSpPr>
          <p:cNvPr id="43" name="Google Shape;43;p6"/>
          <p:cNvSpPr/>
          <p:nvPr/>
        </p:nvSpPr>
        <p:spPr>
          <a:xfrm>
            <a:off x="0" y="-1"/>
            <a:ext cx="9144000" cy="95451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 name="Google Shape;44;p6"/>
          <p:cNvSpPr/>
          <p:nvPr/>
        </p:nvSpPr>
        <p:spPr>
          <a:xfrm>
            <a:off x="204260" y="5974797"/>
            <a:ext cx="2053467" cy="8702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5" name="Google Shape;45;p6"/>
          <p:cNvGrpSpPr/>
          <p:nvPr/>
        </p:nvGrpSpPr>
        <p:grpSpPr>
          <a:xfrm>
            <a:off x="-13512" y="4147563"/>
            <a:ext cx="6975508" cy="2304038"/>
            <a:chOff x="-13512" y="4147563"/>
            <a:chExt cx="6975508" cy="2304038"/>
          </a:xfrm>
        </p:grpSpPr>
        <p:sp>
          <p:nvSpPr>
            <p:cNvPr id="46" name="Google Shape;46;p6"/>
            <p:cNvSpPr/>
            <p:nvPr/>
          </p:nvSpPr>
          <p:spPr>
            <a:xfrm>
              <a:off x="-13511" y="4147563"/>
              <a:ext cx="6975507" cy="2304038"/>
            </a:xfrm>
            <a:prstGeom prst="rect">
              <a:avLst/>
            </a:prstGeom>
            <a:solidFill>
              <a:srgbClr val="D19B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ines_30blk.pdf" id="47" name="Google Shape;47;p6"/>
            <p:cNvPicPr preferRelativeResize="0"/>
            <p:nvPr/>
          </p:nvPicPr>
          <p:blipFill rotWithShape="1">
            <a:blip r:embed="rId2">
              <a:alphaModFix/>
            </a:blip>
            <a:srcRect b="0" l="1525" r="22190" t="22542"/>
            <a:stretch/>
          </p:blipFill>
          <p:spPr>
            <a:xfrm>
              <a:off x="-13512" y="4147563"/>
              <a:ext cx="6975507" cy="2304038"/>
            </a:xfrm>
            <a:prstGeom prst="rect">
              <a:avLst/>
            </a:prstGeom>
            <a:noFill/>
            <a:ln>
              <a:noFill/>
            </a:ln>
          </p:spPr>
        </p:pic>
      </p:grpSp>
      <p:cxnSp>
        <p:nvCxnSpPr>
          <p:cNvPr id="48" name="Google Shape;48;p6"/>
          <p:cNvCxnSpPr/>
          <p:nvPr/>
        </p:nvCxnSpPr>
        <p:spPr>
          <a:xfrm>
            <a:off x="948976" y="5832568"/>
            <a:ext cx="5958973" cy="0"/>
          </a:xfrm>
          <a:prstGeom prst="straightConnector1">
            <a:avLst/>
          </a:prstGeom>
          <a:noFill/>
          <a:ln cap="flat" cmpd="sng" w="9525">
            <a:solidFill>
              <a:srgbClr val="FFFFFF"/>
            </a:solidFill>
            <a:prstDash val="dash"/>
            <a:round/>
            <a:headEnd len="sm" w="sm" type="none"/>
            <a:tailEnd len="sm" w="sm" type="none"/>
          </a:ln>
        </p:spPr>
      </p:cxnSp>
      <p:cxnSp>
        <p:nvCxnSpPr>
          <p:cNvPr id="49" name="Google Shape;49;p6"/>
          <p:cNvCxnSpPr/>
          <p:nvPr/>
        </p:nvCxnSpPr>
        <p:spPr>
          <a:xfrm>
            <a:off x="948976" y="6340619"/>
            <a:ext cx="5958973" cy="0"/>
          </a:xfrm>
          <a:prstGeom prst="straightConnector1">
            <a:avLst/>
          </a:prstGeom>
          <a:noFill/>
          <a:ln cap="flat" cmpd="sng" w="9525">
            <a:solidFill>
              <a:srgbClr val="FFFFFF"/>
            </a:solidFill>
            <a:prstDash val="dash"/>
            <a:round/>
            <a:headEnd len="sm" w="sm" type="none"/>
            <a:tailEnd len="sm" w="sm" type="none"/>
          </a:ln>
        </p:spPr>
      </p:cxnSp>
      <p:sp>
        <p:nvSpPr>
          <p:cNvPr id="50" name="Google Shape;50;p6"/>
          <p:cNvSpPr txBox="1"/>
          <p:nvPr/>
        </p:nvSpPr>
        <p:spPr>
          <a:xfrm>
            <a:off x="796576" y="4303767"/>
            <a:ext cx="6111373" cy="1143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4400"/>
              <a:buFont typeface="Calibri"/>
              <a:buNone/>
            </a:pPr>
            <a:r>
              <a:t/>
            </a:r>
            <a:endParaRPr sz="4400">
              <a:solidFill>
                <a:schemeClr val="lt1"/>
              </a:solidFill>
              <a:latin typeface="Impact"/>
              <a:ea typeface="Impact"/>
              <a:cs typeface="Impact"/>
              <a:sym typeface="Impact"/>
            </a:endParaRPr>
          </a:p>
        </p:txBody>
      </p:sp>
      <p:sp>
        <p:nvSpPr>
          <p:cNvPr id="51" name="Google Shape;51;p6"/>
          <p:cNvSpPr txBox="1"/>
          <p:nvPr>
            <p:ph type="title"/>
          </p:nvPr>
        </p:nvSpPr>
        <p:spPr>
          <a:xfrm>
            <a:off x="794282" y="4240779"/>
            <a:ext cx="6113667" cy="1591789"/>
          </a:xfrm>
          <a:prstGeom prst="rect">
            <a:avLst/>
          </a:prstGeom>
          <a:noFill/>
          <a:ln>
            <a:noFill/>
          </a:ln>
        </p:spPr>
        <p:txBody>
          <a:bodyPr anchorCtr="0" anchor="t" bIns="45700" lIns="91425" spcFirstLastPara="1" rIns="91425" wrap="square" tIns="45700"/>
          <a:lstStyle>
            <a:lvl1pPr lvl="0" marR="0" rtl="0" algn="l">
              <a:lnSpc>
                <a:spcPct val="80000"/>
              </a:lnSpc>
              <a:spcBef>
                <a:spcPts val="0"/>
              </a:spcBef>
              <a:spcAft>
                <a:spcPts val="0"/>
              </a:spcAft>
              <a:buClr>
                <a:srgbClr val="756C66"/>
              </a:buClr>
              <a:buSzPts val="6500"/>
              <a:buFont typeface="Impact"/>
              <a:buNone/>
              <a:defRPr b="0" i="0" sz="6500" u="none" cap="none" strike="noStrike">
                <a:solidFill>
                  <a:srgbClr val="756C66"/>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6"/>
          <p:cNvSpPr txBox="1"/>
          <p:nvPr>
            <p:ph idx="1" type="body"/>
          </p:nvPr>
        </p:nvSpPr>
        <p:spPr>
          <a:xfrm>
            <a:off x="794282" y="5799368"/>
            <a:ext cx="6113667" cy="556817"/>
          </a:xfrm>
          <a:prstGeom prst="rect">
            <a:avLst/>
          </a:prstGeom>
          <a:noFill/>
          <a:ln>
            <a:noFill/>
          </a:ln>
        </p:spPr>
        <p:txBody>
          <a:bodyPr anchorCtr="0" anchor="t" bIns="45700" lIns="91425" spcFirstLastPara="1" rIns="91425" wrap="square" tIns="45700"/>
          <a:lstStyle>
            <a:lvl1pPr indent="-228600" lvl="0" marL="457200" marR="0" rtl="0" algn="l">
              <a:spcBef>
                <a:spcPts val="640"/>
              </a:spcBef>
              <a:spcAft>
                <a:spcPts val="0"/>
              </a:spcAft>
              <a:buClr>
                <a:schemeClr val="lt1"/>
              </a:buClr>
              <a:buSzPts val="3200"/>
              <a:buFont typeface="Impact"/>
              <a:buNone/>
              <a:defRPr b="0" i="0" sz="3200" u="none" cap="none" strike="noStrike">
                <a:solidFill>
                  <a:schemeClr val="lt1"/>
                </a:solidFill>
                <a:latin typeface="Impact"/>
                <a:ea typeface="Impact"/>
                <a:cs typeface="Impact"/>
                <a:sym typeface="Impact"/>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Impact"/>
                <a:ea typeface="Impact"/>
                <a:cs typeface="Impact"/>
                <a:sym typeface="Impact"/>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Impact"/>
                <a:ea typeface="Impact"/>
                <a:cs typeface="Impact"/>
                <a:sym typeface="Impact"/>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Impact"/>
                <a:ea typeface="Impact"/>
                <a:cs typeface="Impact"/>
                <a:sym typeface="Impact"/>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Impact"/>
                <a:ea typeface="Impact"/>
                <a:cs typeface="Impact"/>
                <a:sym typeface="Impac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PU_sigtab.eps" id="53" name="Google Shape;53;p6"/>
          <p:cNvPicPr preferRelativeResize="0"/>
          <p:nvPr/>
        </p:nvPicPr>
        <p:blipFill rotWithShape="1">
          <a:blip r:embed="rId3">
            <a:alphaModFix/>
          </a:blip>
          <a:srcRect b="12554" l="0" r="0" t="-166"/>
          <a:stretch/>
        </p:blipFill>
        <p:spPr>
          <a:xfrm>
            <a:off x="7057556" y="-8411"/>
            <a:ext cx="1942418" cy="1021073"/>
          </a:xfrm>
          <a:prstGeom prst="rect">
            <a:avLst/>
          </a:prstGeom>
          <a:noFill/>
          <a:ln>
            <a:noFill/>
          </a:ln>
        </p:spPr>
      </p:pic>
      <p:sp>
        <p:nvSpPr>
          <p:cNvPr id="54" name="Google Shape;54;p6"/>
          <p:cNvSpPr/>
          <p:nvPr>
            <p:ph idx="2" type="pic"/>
          </p:nvPr>
        </p:nvSpPr>
        <p:spPr>
          <a:xfrm>
            <a:off x="-13512" y="-8411"/>
            <a:ext cx="6976288" cy="4156549"/>
          </a:xfrm>
          <a:prstGeom prst="rect">
            <a:avLst/>
          </a:prstGeom>
          <a:noFill/>
          <a:ln>
            <a:noFill/>
          </a:ln>
        </p:spPr>
        <p:txBody>
          <a:bodyPr anchorCtr="0" anchor="t" bIns="45700" lIns="91425" spcFirstLastPara="1" rIns="91425" wrap="square" tIns="45700"/>
          <a:lstStyle>
            <a:lvl1pPr lvl="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Picture">
  <p:cSld name="Text and Picture">
    <p:spTree>
      <p:nvGrpSpPr>
        <p:cNvPr id="55" name="Shape 55"/>
        <p:cNvGrpSpPr/>
        <p:nvPr/>
      </p:nvGrpSpPr>
      <p:grpSpPr>
        <a:xfrm>
          <a:off x="0" y="0"/>
          <a:ext cx="0" cy="0"/>
          <a:chOff x="0" y="0"/>
          <a:chExt cx="0" cy="0"/>
        </a:xfrm>
      </p:grpSpPr>
      <p:sp>
        <p:nvSpPr>
          <p:cNvPr id="56" name="Google Shape;56;p7"/>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 name="Google Shape;57;p7"/>
          <p:cNvSpPr txBox="1"/>
          <p:nvPr>
            <p:ph idx="1" type="body"/>
          </p:nvPr>
        </p:nvSpPr>
        <p:spPr>
          <a:xfrm>
            <a:off x="457200" y="1600201"/>
            <a:ext cx="3948530" cy="4342708"/>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 name="Google Shape;58;p7"/>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7"/>
          <p:cNvSpPr/>
          <p:nvPr>
            <p:ph idx="2" type="pic"/>
          </p:nvPr>
        </p:nvSpPr>
        <p:spPr>
          <a:xfrm>
            <a:off x="4671604" y="1600373"/>
            <a:ext cx="4015195" cy="4342542"/>
          </a:xfrm>
          <a:prstGeom prst="rect">
            <a:avLst/>
          </a:prstGeom>
          <a:noFill/>
          <a:ln>
            <a:noFill/>
          </a:ln>
        </p:spPr>
        <p:txBody>
          <a:bodyPr anchorCtr="0" anchor="t" bIns="45700" lIns="91425" spcFirstLastPara="1" rIns="91425" wrap="square" tIns="45700"/>
          <a:lstStyle>
            <a:lvl1pPr lvl="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lvl="2"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 name="Google Shape;60;p7"/>
          <p:cNvSpPr txBox="1"/>
          <p:nvPr>
            <p:ph idx="3" type="body"/>
          </p:nvPr>
        </p:nvSpPr>
        <p:spPr>
          <a:xfrm>
            <a:off x="457200" y="941895"/>
            <a:ext cx="8229600" cy="442912"/>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rgbClr val="E3AE24"/>
              </a:buClr>
              <a:buSzPts val="1800"/>
              <a:buFont typeface="Impact"/>
              <a:buNone/>
              <a:defRPr b="1" i="0" sz="1800" u="none" cap="none" strike="noStrike">
                <a:solidFill>
                  <a:srgbClr val="E3AE24"/>
                </a:solidFill>
                <a:latin typeface="Impact"/>
                <a:ea typeface="Impact"/>
                <a:cs typeface="Impact"/>
                <a:sym typeface="Impact"/>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cxnSp>
        <p:nvCxnSpPr>
          <p:cNvPr id="61" name="Google Shape;61;p7"/>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62" name="Shape 62"/>
        <p:cNvGrpSpPr/>
        <p:nvPr/>
      </p:nvGrpSpPr>
      <p:grpSpPr>
        <a:xfrm>
          <a:off x="0" y="0"/>
          <a:ext cx="0" cy="0"/>
          <a:chOff x="0" y="0"/>
          <a:chExt cx="0" cy="0"/>
        </a:xfrm>
      </p:grpSpPr>
      <p:sp>
        <p:nvSpPr>
          <p:cNvPr id="63" name="Google Shape;63;p8"/>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4" name="Google Shape;64;p8"/>
          <p:cNvSpPr txBox="1"/>
          <p:nvPr>
            <p:ph idx="1" type="body"/>
          </p:nvPr>
        </p:nvSpPr>
        <p:spPr>
          <a:xfrm>
            <a:off x="457200" y="1600201"/>
            <a:ext cx="3948530" cy="4334408"/>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 name="Google Shape;65;p8"/>
          <p:cNvSpPr txBox="1"/>
          <p:nvPr>
            <p:ph idx="2" type="body"/>
          </p:nvPr>
        </p:nvSpPr>
        <p:spPr>
          <a:xfrm>
            <a:off x="4648200" y="1600201"/>
            <a:ext cx="4038600" cy="4334408"/>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 name="Google Shape;66;p8"/>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8"/>
          <p:cNvSpPr txBox="1"/>
          <p:nvPr>
            <p:ph idx="3" type="body"/>
          </p:nvPr>
        </p:nvSpPr>
        <p:spPr>
          <a:xfrm>
            <a:off x="457200" y="941895"/>
            <a:ext cx="8229600" cy="442912"/>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rgbClr val="E3AE24"/>
              </a:buClr>
              <a:buSzPts val="1800"/>
              <a:buFont typeface="Impact"/>
              <a:buNone/>
              <a:defRPr b="1" i="0" sz="1800" u="none" cap="none" strike="noStrike">
                <a:solidFill>
                  <a:srgbClr val="E3AE24"/>
                </a:solidFill>
                <a:latin typeface="Impact"/>
                <a:ea typeface="Impact"/>
                <a:cs typeface="Impact"/>
                <a:sym typeface="Impact"/>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cxnSp>
        <p:nvCxnSpPr>
          <p:cNvPr id="68" name="Google Shape;68;p8"/>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69" name="Shape 69"/>
        <p:cNvGrpSpPr/>
        <p:nvPr/>
      </p:nvGrpSpPr>
      <p:grpSpPr>
        <a:xfrm>
          <a:off x="0" y="0"/>
          <a:ext cx="0" cy="0"/>
          <a:chOff x="0" y="0"/>
          <a:chExt cx="0" cy="0"/>
        </a:xfrm>
      </p:grpSpPr>
      <p:sp>
        <p:nvSpPr>
          <p:cNvPr id="70" name="Google Shape;70;p9"/>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 name="Google Shape;71;p9"/>
          <p:cNvSpPr txBox="1"/>
          <p:nvPr>
            <p:ph idx="1" type="body"/>
          </p:nvPr>
        </p:nvSpPr>
        <p:spPr>
          <a:xfrm>
            <a:off x="457200" y="1535113"/>
            <a:ext cx="3948888" cy="639762"/>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72" name="Google Shape;72;p9"/>
          <p:cNvSpPr txBox="1"/>
          <p:nvPr>
            <p:ph idx="2" type="body"/>
          </p:nvPr>
        </p:nvSpPr>
        <p:spPr>
          <a:xfrm>
            <a:off x="457200" y="2174875"/>
            <a:ext cx="3948888" cy="3768033"/>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73" name="Google Shape;73;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74" name="Google Shape;74;p9"/>
          <p:cNvSpPr txBox="1"/>
          <p:nvPr>
            <p:ph idx="4" type="body"/>
          </p:nvPr>
        </p:nvSpPr>
        <p:spPr>
          <a:xfrm>
            <a:off x="4645025" y="2174875"/>
            <a:ext cx="4041775" cy="3768033"/>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75" name="Google Shape;75;p9"/>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p9"/>
          <p:cNvSpPr txBox="1"/>
          <p:nvPr>
            <p:ph idx="5" type="body"/>
          </p:nvPr>
        </p:nvSpPr>
        <p:spPr>
          <a:xfrm>
            <a:off x="457200" y="941895"/>
            <a:ext cx="8229600" cy="442912"/>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rgbClr val="E3AE24"/>
              </a:buClr>
              <a:buSzPts val="1800"/>
              <a:buFont typeface="Impact"/>
              <a:buNone/>
              <a:defRPr b="1" i="0" sz="1800" u="none" cap="none" strike="noStrike">
                <a:solidFill>
                  <a:srgbClr val="E3AE24"/>
                </a:solidFill>
                <a:latin typeface="Impact"/>
                <a:ea typeface="Impact"/>
                <a:cs typeface="Impact"/>
                <a:sym typeface="Impact"/>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cxnSp>
        <p:nvCxnSpPr>
          <p:cNvPr id="77" name="Google Shape;77;p9"/>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Only">
  <p:cSld name="Title and Subtitle Only">
    <p:spTree>
      <p:nvGrpSpPr>
        <p:cNvPr id="78" name="Shape 78"/>
        <p:cNvGrpSpPr/>
        <p:nvPr/>
      </p:nvGrpSpPr>
      <p:grpSpPr>
        <a:xfrm>
          <a:off x="0" y="0"/>
          <a:ext cx="0" cy="0"/>
          <a:chOff x="0" y="0"/>
          <a:chExt cx="0" cy="0"/>
        </a:xfrm>
      </p:grpSpPr>
      <p:sp>
        <p:nvSpPr>
          <p:cNvPr id="79" name="Google Shape;79;p10"/>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Google Shape;80;p10"/>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p10"/>
          <p:cNvSpPr txBox="1"/>
          <p:nvPr>
            <p:ph idx="1" type="body"/>
          </p:nvPr>
        </p:nvSpPr>
        <p:spPr>
          <a:xfrm>
            <a:off x="457200" y="941895"/>
            <a:ext cx="8229600" cy="442912"/>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rgbClr val="E3AE24"/>
              </a:buClr>
              <a:buSzPts val="1800"/>
              <a:buFont typeface="Impact"/>
              <a:buNone/>
              <a:defRPr b="1" i="0" sz="1800" u="none" cap="none" strike="noStrike">
                <a:solidFill>
                  <a:srgbClr val="E3AE24"/>
                </a:solidFill>
                <a:latin typeface="Impact"/>
                <a:ea typeface="Impact"/>
                <a:cs typeface="Impact"/>
                <a:sym typeface="Impact"/>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Merriweather Sans"/>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cxnSp>
        <p:nvCxnSpPr>
          <p:cNvPr id="82" name="Google Shape;82;p10"/>
          <p:cNvCxnSpPr/>
          <p:nvPr/>
        </p:nvCxnSpPr>
        <p:spPr>
          <a:xfrm flipH="1" rot="10800000">
            <a:off x="13137" y="1271265"/>
            <a:ext cx="9130863" cy="17985"/>
          </a:xfrm>
          <a:prstGeom prst="straightConnector1">
            <a:avLst/>
          </a:prstGeom>
          <a:noFill/>
          <a:ln cap="flat" cmpd="sng" w="9525">
            <a:solidFill>
              <a:srgbClr val="7F7F7F"/>
            </a:solidFill>
            <a:prstDash val="dash"/>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2" Type="http://schemas.openxmlformats.org/officeDocument/2006/relationships/theme" Target="../theme/theme1.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descr="PU_sig132.tif" id="10" name="Google Shape;10;p1"/>
          <p:cNvPicPr preferRelativeResize="0"/>
          <p:nvPr/>
        </p:nvPicPr>
        <p:blipFill rotWithShape="1">
          <a:blip r:embed="rId1">
            <a:alphaModFix/>
          </a:blip>
          <a:srcRect b="0" l="0" r="0" t="0"/>
          <a:stretch/>
        </p:blipFill>
        <p:spPr>
          <a:xfrm>
            <a:off x="457200" y="6075632"/>
            <a:ext cx="1523874" cy="479171"/>
          </a:xfrm>
          <a:prstGeom prst="rect">
            <a:avLst/>
          </a:prstGeom>
          <a:noFill/>
          <a:ln>
            <a:noFill/>
          </a:ln>
        </p:spPr>
      </p:pic>
      <p:grpSp>
        <p:nvGrpSpPr>
          <p:cNvPr id="11" name="Google Shape;11;p1"/>
          <p:cNvGrpSpPr/>
          <p:nvPr/>
        </p:nvGrpSpPr>
        <p:grpSpPr>
          <a:xfrm>
            <a:off x="0" y="0"/>
            <a:ext cx="9157137" cy="915109"/>
            <a:chOff x="0" y="0"/>
            <a:chExt cx="9157137" cy="915109"/>
          </a:xfrm>
        </p:grpSpPr>
        <p:sp>
          <p:nvSpPr>
            <p:cNvPr id="12" name="Google Shape;12;p1"/>
            <p:cNvSpPr/>
            <p:nvPr/>
          </p:nvSpPr>
          <p:spPr>
            <a:xfrm>
              <a:off x="0" y="0"/>
              <a:ext cx="9144000" cy="915108"/>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h2_lines_white.pdf" id="13" name="Google Shape;13;p1"/>
            <p:cNvPicPr preferRelativeResize="0"/>
            <p:nvPr/>
          </p:nvPicPr>
          <p:blipFill rotWithShape="1">
            <a:blip r:embed="rId2">
              <a:alphaModFix/>
            </a:blip>
            <a:srcRect b="48017" l="22581" r="22582" t="22581"/>
            <a:stretch/>
          </p:blipFill>
          <p:spPr>
            <a:xfrm>
              <a:off x="13137" y="1"/>
              <a:ext cx="9144000" cy="915108"/>
            </a:xfrm>
            <a:prstGeom prst="rect">
              <a:avLst/>
            </a:prstGeom>
            <a:noFill/>
            <a:ln>
              <a:noFill/>
            </a:ln>
          </p:spPr>
        </p:pic>
      </p:grpSp>
      <p:sp>
        <p:nvSpPr>
          <p:cNvPr id="14" name="Google Shape;14;p1"/>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4400"/>
              <a:buFont typeface="Impact"/>
              <a:buNone/>
              <a:defRPr b="0" i="0" sz="4400" u="none" cap="none" strike="noStrik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1"/>
          <p:cNvSpPr txBox="1"/>
          <p:nvPr>
            <p:ph idx="1" type="body"/>
          </p:nvPr>
        </p:nvSpPr>
        <p:spPr>
          <a:xfrm>
            <a:off x="457200" y="1721492"/>
            <a:ext cx="8235950" cy="4221416"/>
          </a:xfrm>
          <a:prstGeom prst="rect">
            <a:avLst/>
          </a:prstGeom>
          <a:noFill/>
          <a:ln>
            <a:noFill/>
          </a:ln>
        </p:spPr>
        <p:txBody>
          <a:bodyPr anchorCtr="0" anchor="t" bIns="45700" lIns="91425" spcFirstLastPara="1" rIns="91425" wrap="square" tIns="45700"/>
          <a:lstStyle>
            <a:lvl1pPr indent="-228600" lvl="0" marL="4572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 name="Google Shape;16;p1"/>
          <p:cNvSpPr txBox="1"/>
          <p:nvPr>
            <p:ph idx="12" type="sldNum"/>
          </p:nvPr>
        </p:nvSpPr>
        <p:spPr>
          <a:xfrm>
            <a:off x="655955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1"/>
          <p:cNvSpPr txBox="1"/>
          <p:nvPr/>
        </p:nvSpPr>
        <p:spPr>
          <a:xfrm>
            <a:off x="367130" y="1535528"/>
            <a:ext cx="832602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7.jpg"/><Relationship Id="rId11" Type="http://schemas.openxmlformats.org/officeDocument/2006/relationships/image" Target="../media/image22.png"/><Relationship Id="rId10" Type="http://schemas.openxmlformats.org/officeDocument/2006/relationships/image" Target="../media/image20.png"/><Relationship Id="rId12" Type="http://schemas.openxmlformats.org/officeDocument/2006/relationships/image" Target="../media/image77.png"/><Relationship Id="rId9" Type="http://schemas.openxmlformats.org/officeDocument/2006/relationships/image" Target="../media/image11.png"/><Relationship Id="rId5" Type="http://schemas.openxmlformats.org/officeDocument/2006/relationships/image" Target="../media/image30.png"/><Relationship Id="rId6" Type="http://schemas.openxmlformats.org/officeDocument/2006/relationships/image" Target="../media/image6.png"/><Relationship Id="rId7" Type="http://schemas.openxmlformats.org/officeDocument/2006/relationships/image" Target="../media/image31.png"/><Relationship Id="rId8" Type="http://schemas.openxmlformats.org/officeDocument/2006/relationships/image" Target="../media/image6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6.png"/><Relationship Id="rId4" Type="http://schemas.openxmlformats.org/officeDocument/2006/relationships/image" Target="../media/image16.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3.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1.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2.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7.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4.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8.png"/><Relationship Id="rId4" Type="http://schemas.openxmlformats.org/officeDocument/2006/relationships/image" Target="../media/image42.png"/><Relationship Id="rId5" Type="http://schemas.openxmlformats.org/officeDocument/2006/relationships/image" Target="../media/image44.png"/><Relationship Id="rId6" Type="http://schemas.openxmlformats.org/officeDocument/2006/relationships/image" Target="../media/image40.png"/><Relationship Id="rId7"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2.png"/><Relationship Id="rId4" Type="http://schemas.openxmlformats.org/officeDocument/2006/relationships/image" Target="../media/image6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2.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1.png"/><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2.png"/><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5.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1"/>
          <p:cNvSpPr txBox="1"/>
          <p:nvPr>
            <p:ph type="title"/>
          </p:nvPr>
        </p:nvSpPr>
        <p:spPr>
          <a:xfrm>
            <a:off x="0" y="4405450"/>
            <a:ext cx="6699300" cy="1864200"/>
          </a:xfrm>
          <a:prstGeom prst="rect">
            <a:avLst/>
          </a:prstGeom>
          <a:noFill/>
          <a:ln>
            <a:noFill/>
          </a:ln>
        </p:spPr>
        <p:txBody>
          <a:bodyPr anchorCtr="0" anchor="t" bIns="45700" lIns="91425" spcFirstLastPara="1" rIns="91425" wrap="square" tIns="45700">
            <a:noAutofit/>
          </a:bodyPr>
          <a:lstStyle/>
          <a:p>
            <a:pPr indent="0" lvl="0" marL="0" marR="0" rtl="0" algn="l">
              <a:lnSpc>
                <a:spcPct val="133333"/>
              </a:lnSpc>
              <a:spcBef>
                <a:spcPts val="0"/>
              </a:spcBef>
              <a:spcAft>
                <a:spcPts val="0"/>
              </a:spcAft>
              <a:buClr>
                <a:srgbClr val="D19B23"/>
              </a:buClr>
              <a:buSzPts val="4800"/>
              <a:buFont typeface="Impact"/>
              <a:buNone/>
            </a:pPr>
            <a:r>
              <a:rPr b="0" i="0" lang="en-US" sz="4800" u="none" cap="none" strike="noStrike">
                <a:solidFill>
                  <a:srgbClr val="000000"/>
                </a:solidFill>
                <a:latin typeface="Impact"/>
                <a:ea typeface="Impact"/>
                <a:cs typeface="Impact"/>
                <a:sym typeface="Impact"/>
              </a:rPr>
              <a:t>ECE477 MIDTERM DESIGN REVIEW: TEAM </a:t>
            </a:r>
            <a:r>
              <a:rPr lang="en-US" sz="4800">
                <a:solidFill>
                  <a:srgbClr val="000000"/>
                </a:solidFill>
              </a:rPr>
              <a:t>6</a:t>
            </a:r>
            <a:endParaRPr b="0" i="0" sz="4800" u="none" cap="none" strike="noStrike">
              <a:solidFill>
                <a:srgbClr val="D19B23"/>
              </a:solidFill>
              <a:latin typeface="Impact"/>
              <a:ea typeface="Impact"/>
              <a:cs typeface="Impact"/>
              <a:sym typeface="Impact"/>
            </a:endParaRPr>
          </a:p>
        </p:txBody>
      </p:sp>
      <p:pic>
        <p:nvPicPr>
          <p:cNvPr descr="PU_sigtab.eps" id="89" name="Google Shape;89;p11"/>
          <p:cNvPicPr preferRelativeResize="0"/>
          <p:nvPr/>
        </p:nvPicPr>
        <p:blipFill rotWithShape="1">
          <a:blip r:embed="rId3">
            <a:alphaModFix/>
          </a:blip>
          <a:srcRect b="12554" l="0" r="0" t="-166"/>
          <a:stretch/>
        </p:blipFill>
        <p:spPr>
          <a:xfrm>
            <a:off x="7201582" y="5836927"/>
            <a:ext cx="1942418" cy="1021074"/>
          </a:xfrm>
          <a:prstGeom prst="rect">
            <a:avLst/>
          </a:prstGeom>
          <a:noFill/>
          <a:ln>
            <a:noFill/>
          </a:ln>
        </p:spPr>
      </p:pic>
      <p:sp>
        <p:nvSpPr>
          <p:cNvPr id="90" name="Google Shape;90;p11"/>
          <p:cNvSpPr txBox="1"/>
          <p:nvPr/>
        </p:nvSpPr>
        <p:spPr>
          <a:xfrm>
            <a:off x="0" y="6403100"/>
            <a:ext cx="62142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Team Members: Tianjie Jia, Shuang Liu, Qianli Ma, Peiyuan Shen</a:t>
            </a:r>
            <a:endParaRPr/>
          </a:p>
        </p:txBody>
      </p:sp>
      <p:sp>
        <p:nvSpPr>
          <p:cNvPr id="91" name="Google Shape;91;p11"/>
          <p:cNvSpPr/>
          <p:nvPr/>
        </p:nvSpPr>
        <p:spPr>
          <a:xfrm>
            <a:off x="25" y="0"/>
            <a:ext cx="9144000" cy="44055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11"/>
          <p:cNvPicPr preferRelativeResize="0"/>
          <p:nvPr/>
        </p:nvPicPr>
        <p:blipFill rotWithShape="1">
          <a:blip r:embed="rId4">
            <a:alphaModFix/>
          </a:blip>
          <a:srcRect b="0" l="2025" r="10653" t="0"/>
          <a:stretch/>
        </p:blipFill>
        <p:spPr>
          <a:xfrm>
            <a:off x="0" y="0"/>
            <a:ext cx="6839325" cy="4405500"/>
          </a:xfrm>
          <a:prstGeom prst="rect">
            <a:avLst/>
          </a:prstGeom>
          <a:noFill/>
          <a:ln>
            <a:noFill/>
          </a:ln>
        </p:spPr>
      </p:pic>
      <p:pic>
        <p:nvPicPr>
          <p:cNvPr id="93" name="Google Shape;93;p11"/>
          <p:cNvPicPr preferRelativeResize="0"/>
          <p:nvPr/>
        </p:nvPicPr>
        <p:blipFill>
          <a:blip r:embed="rId5">
            <a:alphaModFix/>
          </a:blip>
          <a:stretch>
            <a:fillRect/>
          </a:stretch>
        </p:blipFill>
        <p:spPr>
          <a:xfrm>
            <a:off x="6839337" y="1122737"/>
            <a:ext cx="1744807" cy="1099226"/>
          </a:xfrm>
          <a:prstGeom prst="rect">
            <a:avLst/>
          </a:prstGeom>
          <a:noFill/>
          <a:ln>
            <a:noFill/>
          </a:ln>
        </p:spPr>
      </p:pic>
      <p:pic>
        <p:nvPicPr>
          <p:cNvPr id="94" name="Google Shape;94;p11"/>
          <p:cNvPicPr preferRelativeResize="0"/>
          <p:nvPr/>
        </p:nvPicPr>
        <p:blipFill rotWithShape="1">
          <a:blip r:embed="rId6">
            <a:alphaModFix/>
          </a:blip>
          <a:srcRect b="0" l="12023" r="15106" t="4571"/>
          <a:stretch/>
        </p:blipFill>
        <p:spPr>
          <a:xfrm>
            <a:off x="6839325" y="0"/>
            <a:ext cx="1444574" cy="1166325"/>
          </a:xfrm>
          <a:prstGeom prst="rect">
            <a:avLst/>
          </a:prstGeom>
          <a:noFill/>
          <a:ln>
            <a:noFill/>
          </a:ln>
        </p:spPr>
      </p:pic>
      <p:pic>
        <p:nvPicPr>
          <p:cNvPr id="95" name="Google Shape;95;p11"/>
          <p:cNvPicPr preferRelativeResize="0"/>
          <p:nvPr/>
        </p:nvPicPr>
        <p:blipFill rotWithShape="1">
          <a:blip r:embed="rId7">
            <a:alphaModFix/>
          </a:blip>
          <a:srcRect b="7995" l="6867" r="8658" t="8629"/>
          <a:stretch/>
        </p:blipFill>
        <p:spPr>
          <a:xfrm>
            <a:off x="7996350" y="775488"/>
            <a:ext cx="1147650" cy="1099224"/>
          </a:xfrm>
          <a:prstGeom prst="rect">
            <a:avLst/>
          </a:prstGeom>
          <a:noFill/>
          <a:ln>
            <a:noFill/>
          </a:ln>
        </p:spPr>
      </p:pic>
      <p:pic>
        <p:nvPicPr>
          <p:cNvPr id="96" name="Google Shape;96;p11"/>
          <p:cNvPicPr preferRelativeResize="0"/>
          <p:nvPr/>
        </p:nvPicPr>
        <p:blipFill rotWithShape="1">
          <a:blip r:embed="rId8">
            <a:alphaModFix/>
          </a:blip>
          <a:srcRect b="24032" l="8709" r="0" t="16627"/>
          <a:stretch/>
        </p:blipFill>
        <p:spPr>
          <a:xfrm>
            <a:off x="6839325" y="2210200"/>
            <a:ext cx="1604796" cy="782347"/>
          </a:xfrm>
          <a:prstGeom prst="rect">
            <a:avLst/>
          </a:prstGeom>
          <a:noFill/>
          <a:ln>
            <a:noFill/>
          </a:ln>
        </p:spPr>
      </p:pic>
      <p:pic>
        <p:nvPicPr>
          <p:cNvPr id="97" name="Google Shape;97;p11"/>
          <p:cNvPicPr preferRelativeResize="0"/>
          <p:nvPr/>
        </p:nvPicPr>
        <p:blipFill rotWithShape="1">
          <a:blip r:embed="rId9">
            <a:alphaModFix/>
          </a:blip>
          <a:srcRect b="0" l="0" r="0" t="0"/>
          <a:stretch/>
        </p:blipFill>
        <p:spPr>
          <a:xfrm>
            <a:off x="6839325" y="2992550"/>
            <a:ext cx="1604799" cy="1241004"/>
          </a:xfrm>
          <a:prstGeom prst="rect">
            <a:avLst/>
          </a:prstGeom>
          <a:noFill/>
          <a:ln>
            <a:noFill/>
          </a:ln>
        </p:spPr>
      </p:pic>
      <p:pic>
        <p:nvPicPr>
          <p:cNvPr id="98" name="Google Shape;98;p11"/>
          <p:cNvPicPr preferRelativeResize="0"/>
          <p:nvPr/>
        </p:nvPicPr>
        <p:blipFill rotWithShape="1">
          <a:blip r:embed="rId10">
            <a:alphaModFix/>
          </a:blip>
          <a:srcRect b="3226" l="5752" r="8388" t="4069"/>
          <a:stretch/>
        </p:blipFill>
        <p:spPr>
          <a:xfrm>
            <a:off x="8444125" y="2405275"/>
            <a:ext cx="699898" cy="1642404"/>
          </a:xfrm>
          <a:prstGeom prst="rect">
            <a:avLst/>
          </a:prstGeom>
          <a:noFill/>
          <a:ln>
            <a:noFill/>
          </a:ln>
        </p:spPr>
      </p:pic>
      <p:pic>
        <p:nvPicPr>
          <p:cNvPr id="99" name="Google Shape;99;p11"/>
          <p:cNvPicPr preferRelativeResize="0"/>
          <p:nvPr/>
        </p:nvPicPr>
        <p:blipFill>
          <a:blip r:embed="rId11">
            <a:alphaModFix/>
          </a:blip>
          <a:stretch>
            <a:fillRect/>
          </a:stretch>
        </p:blipFill>
        <p:spPr>
          <a:xfrm>
            <a:off x="8067223" y="12"/>
            <a:ext cx="1100149" cy="825125"/>
          </a:xfrm>
          <a:prstGeom prst="rect">
            <a:avLst/>
          </a:prstGeom>
          <a:noFill/>
          <a:ln>
            <a:noFill/>
          </a:ln>
        </p:spPr>
      </p:pic>
      <p:pic>
        <p:nvPicPr>
          <p:cNvPr id="100" name="Google Shape;100;p11"/>
          <p:cNvPicPr preferRelativeResize="0"/>
          <p:nvPr/>
        </p:nvPicPr>
        <p:blipFill rotWithShape="1">
          <a:blip r:embed="rId12">
            <a:alphaModFix/>
          </a:blip>
          <a:srcRect b="16568" l="0" r="4961" t="19606"/>
          <a:stretch/>
        </p:blipFill>
        <p:spPr>
          <a:xfrm>
            <a:off x="8090588" y="1874690"/>
            <a:ext cx="1053420" cy="530576"/>
          </a:xfrm>
          <a:prstGeom prst="rect">
            <a:avLst/>
          </a:prstGeom>
          <a:noFill/>
          <a:ln>
            <a:noFill/>
          </a:ln>
        </p:spPr>
      </p:pic>
      <p:sp>
        <p:nvSpPr>
          <p:cNvPr id="101" name="Google Shape;101;p11"/>
          <p:cNvSpPr txBox="1"/>
          <p:nvPr/>
        </p:nvSpPr>
        <p:spPr>
          <a:xfrm>
            <a:off x="6344075" y="4538013"/>
            <a:ext cx="2595300" cy="11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E3AE24"/>
                </a:solidFill>
                <a:latin typeface="Impact"/>
                <a:ea typeface="Impact"/>
                <a:cs typeface="Impact"/>
                <a:sym typeface="Impact"/>
              </a:rPr>
              <a:t>Garbage Collecting Boat</a:t>
            </a:r>
            <a:endParaRPr b="1" sz="3000">
              <a:solidFill>
                <a:srgbClr val="E3AE24"/>
              </a:solidFill>
              <a:latin typeface="Impact"/>
              <a:ea typeface="Impact"/>
              <a:cs typeface="Impact"/>
              <a:sym typeface="Impac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0"/>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MAJOR COMPONENTS</a:t>
            </a:r>
            <a:endParaRPr b="0" i="0" sz="4400" u="none" cap="none" strike="noStrike">
              <a:solidFill>
                <a:schemeClr val="lt1"/>
              </a:solidFill>
              <a:latin typeface="Impact"/>
              <a:ea typeface="Impact"/>
              <a:cs typeface="Impact"/>
              <a:sym typeface="Impact"/>
            </a:endParaRPr>
          </a:p>
        </p:txBody>
      </p:sp>
      <p:sp>
        <p:nvSpPr>
          <p:cNvPr id="162" name="Google Shape;162;p20"/>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Microcontroller - STM32F407VGT6</a:t>
            </a:r>
            <a:endParaRPr b="1" i="0" sz="2400" u="none" cap="none" strike="noStrike">
              <a:solidFill>
                <a:srgbClr val="E3AE24"/>
              </a:solidFill>
              <a:latin typeface="Impact"/>
              <a:ea typeface="Impact"/>
              <a:cs typeface="Impact"/>
              <a:sym typeface="Impact"/>
            </a:endParaRPr>
          </a:p>
        </p:txBody>
      </p:sp>
      <p:pic>
        <p:nvPicPr>
          <p:cNvPr id="163" name="Google Shape;163;p20"/>
          <p:cNvPicPr preferRelativeResize="0"/>
          <p:nvPr/>
        </p:nvPicPr>
        <p:blipFill>
          <a:blip r:embed="rId3">
            <a:alphaModFix/>
          </a:blip>
          <a:stretch>
            <a:fillRect/>
          </a:stretch>
        </p:blipFill>
        <p:spPr>
          <a:xfrm>
            <a:off x="3883825" y="1367449"/>
            <a:ext cx="5260174" cy="4741324"/>
          </a:xfrm>
          <a:prstGeom prst="rect">
            <a:avLst/>
          </a:prstGeom>
          <a:noFill/>
          <a:ln>
            <a:noFill/>
          </a:ln>
        </p:spPr>
      </p:pic>
      <p:sp>
        <p:nvSpPr>
          <p:cNvPr id="164" name="Google Shape;164;p20"/>
          <p:cNvSpPr txBox="1"/>
          <p:nvPr/>
        </p:nvSpPr>
        <p:spPr>
          <a:xfrm>
            <a:off x="457200" y="1923000"/>
            <a:ext cx="3709200" cy="29625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US" sz="2400"/>
              <a:t>UART, SPI, </a:t>
            </a:r>
            <a:r>
              <a:rPr lang="en-US" sz="2400">
                <a:solidFill>
                  <a:schemeClr val="dk1"/>
                </a:solidFill>
              </a:rPr>
              <a:t>I2C, </a:t>
            </a:r>
            <a:r>
              <a:rPr lang="en-US" sz="2400"/>
              <a:t>PWM(TIM), DMA, ADC </a:t>
            </a:r>
            <a:r>
              <a:rPr lang="en-US" sz="2400"/>
              <a:t>peripherals</a:t>
            </a:r>
            <a:endParaRPr sz="2400"/>
          </a:p>
          <a:p>
            <a:pPr indent="-381000" lvl="0" marL="457200" rtl="0" algn="l">
              <a:lnSpc>
                <a:spcPct val="115000"/>
              </a:lnSpc>
              <a:spcBef>
                <a:spcPts val="0"/>
              </a:spcBef>
              <a:spcAft>
                <a:spcPts val="0"/>
              </a:spcAft>
              <a:buSzPts val="2400"/>
              <a:buChar char="●"/>
            </a:pPr>
            <a:r>
              <a:rPr lang="en-US" sz="2400"/>
              <a:t>16 ADC channels</a:t>
            </a:r>
            <a:endParaRPr sz="2400"/>
          </a:p>
          <a:p>
            <a:pPr indent="-381000" lvl="0" marL="457200" rtl="0" algn="l">
              <a:lnSpc>
                <a:spcPct val="115000"/>
              </a:lnSpc>
              <a:spcBef>
                <a:spcPts val="0"/>
              </a:spcBef>
              <a:spcAft>
                <a:spcPts val="0"/>
              </a:spcAft>
              <a:buSzPts val="2400"/>
              <a:buChar char="●"/>
            </a:pPr>
            <a:r>
              <a:rPr lang="en-US" sz="2400"/>
              <a:t>Familiar coding tool and libraries</a:t>
            </a:r>
            <a:endParaRPr sz="240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1"/>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MAJOR COMPONENTS</a:t>
            </a:r>
            <a:endParaRPr b="0" i="0" sz="4400" u="none" cap="none" strike="noStrike">
              <a:solidFill>
                <a:schemeClr val="lt1"/>
              </a:solidFill>
              <a:latin typeface="Impact"/>
              <a:ea typeface="Impact"/>
              <a:cs typeface="Impact"/>
              <a:sym typeface="Impact"/>
            </a:endParaRPr>
          </a:p>
        </p:txBody>
      </p:sp>
      <p:sp>
        <p:nvSpPr>
          <p:cNvPr id="170" name="Google Shape;170;p21"/>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Wi-Fi Module - ESP8266</a:t>
            </a:r>
            <a:endParaRPr b="1" i="0" sz="2400" u="none" cap="none" strike="noStrike">
              <a:solidFill>
                <a:srgbClr val="E3AE24"/>
              </a:solidFill>
              <a:latin typeface="Impact"/>
              <a:ea typeface="Impact"/>
              <a:cs typeface="Impact"/>
              <a:sym typeface="Impact"/>
            </a:endParaRPr>
          </a:p>
        </p:txBody>
      </p:sp>
      <p:pic>
        <p:nvPicPr>
          <p:cNvPr id="171" name="Google Shape;171;p21"/>
          <p:cNvPicPr preferRelativeResize="0"/>
          <p:nvPr/>
        </p:nvPicPr>
        <p:blipFill>
          <a:blip r:embed="rId3">
            <a:alphaModFix/>
          </a:blip>
          <a:stretch>
            <a:fillRect/>
          </a:stretch>
        </p:blipFill>
        <p:spPr>
          <a:xfrm>
            <a:off x="5457650" y="1722150"/>
            <a:ext cx="2857500" cy="2857500"/>
          </a:xfrm>
          <a:prstGeom prst="rect">
            <a:avLst/>
          </a:prstGeom>
          <a:noFill/>
          <a:ln>
            <a:noFill/>
          </a:ln>
        </p:spPr>
      </p:pic>
      <p:sp>
        <p:nvSpPr>
          <p:cNvPr id="172" name="Google Shape;172;p21"/>
          <p:cNvSpPr txBox="1"/>
          <p:nvPr/>
        </p:nvSpPr>
        <p:spPr>
          <a:xfrm>
            <a:off x="457200" y="2081650"/>
            <a:ext cx="4047000" cy="2646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US" sz="2400"/>
              <a:t>Robust Wi-Fi module</a:t>
            </a:r>
            <a:endParaRPr sz="2400"/>
          </a:p>
          <a:p>
            <a:pPr indent="-381000" lvl="0" marL="457200" rtl="0" algn="l">
              <a:lnSpc>
                <a:spcPct val="115000"/>
              </a:lnSpc>
              <a:spcBef>
                <a:spcPts val="0"/>
              </a:spcBef>
              <a:spcAft>
                <a:spcPts val="0"/>
              </a:spcAft>
              <a:buSzPts val="2400"/>
              <a:buChar char="●"/>
            </a:pPr>
            <a:r>
              <a:rPr lang="en-US" sz="2400"/>
              <a:t>Dual communication</a:t>
            </a:r>
            <a:endParaRPr sz="2400"/>
          </a:p>
          <a:p>
            <a:pPr indent="-381000" lvl="0" marL="457200" rtl="0" algn="l">
              <a:lnSpc>
                <a:spcPct val="115000"/>
              </a:lnSpc>
              <a:spcBef>
                <a:spcPts val="0"/>
              </a:spcBef>
              <a:spcAft>
                <a:spcPts val="0"/>
              </a:spcAft>
              <a:buSzPts val="2400"/>
              <a:buChar char="●"/>
            </a:pPr>
            <a:r>
              <a:rPr lang="en-US" sz="2400"/>
              <a:t>Server or client</a:t>
            </a:r>
            <a:endParaRPr sz="2400"/>
          </a:p>
          <a:p>
            <a:pPr indent="-381000" lvl="0" marL="457200" rtl="0" algn="l">
              <a:lnSpc>
                <a:spcPct val="115000"/>
              </a:lnSpc>
              <a:spcBef>
                <a:spcPts val="0"/>
              </a:spcBef>
              <a:spcAft>
                <a:spcPts val="0"/>
              </a:spcAft>
              <a:buSzPts val="2400"/>
              <a:buChar char="●"/>
            </a:pPr>
            <a:r>
              <a:rPr lang="en-US" sz="2400"/>
              <a:t>HTTP, </a:t>
            </a:r>
            <a:r>
              <a:rPr b="1" lang="en-US" sz="2400"/>
              <a:t>TCP</a:t>
            </a:r>
            <a:r>
              <a:rPr lang="en-US" sz="2400"/>
              <a:t>, UDP</a:t>
            </a:r>
            <a:endParaRPr sz="2400"/>
          </a:p>
          <a:p>
            <a:pPr indent="-381000" lvl="0" marL="457200" rtl="0" algn="l">
              <a:lnSpc>
                <a:spcPct val="115000"/>
              </a:lnSpc>
              <a:spcBef>
                <a:spcPts val="0"/>
              </a:spcBef>
              <a:spcAft>
                <a:spcPts val="0"/>
              </a:spcAft>
              <a:buSzPts val="2400"/>
              <a:buChar char="●"/>
            </a:pPr>
            <a:r>
              <a:rPr lang="en-US" sz="2400"/>
              <a:t>UART </a:t>
            </a:r>
            <a:r>
              <a:rPr lang="en-US" sz="2400"/>
              <a:t>protocol</a:t>
            </a:r>
            <a:endParaRPr sz="2400"/>
          </a:p>
          <a:p>
            <a:pPr indent="-381000" lvl="0" marL="457200" rtl="0" algn="l">
              <a:lnSpc>
                <a:spcPct val="115000"/>
              </a:lnSpc>
              <a:spcBef>
                <a:spcPts val="0"/>
              </a:spcBef>
              <a:spcAft>
                <a:spcPts val="0"/>
              </a:spcAft>
              <a:buSzPts val="2400"/>
              <a:buChar char="●"/>
            </a:pPr>
            <a:r>
              <a:rPr lang="en-US" sz="2400"/>
              <a:t>115200 Baud Rate </a:t>
            </a:r>
            <a:endParaRPr sz="300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22"/>
          <p:cNvPicPr preferRelativeResize="0"/>
          <p:nvPr/>
        </p:nvPicPr>
        <p:blipFill rotWithShape="1">
          <a:blip r:embed="rId3">
            <a:alphaModFix/>
          </a:blip>
          <a:srcRect b="68219" l="3532" r="71324" t="19611"/>
          <a:stretch/>
        </p:blipFill>
        <p:spPr>
          <a:xfrm>
            <a:off x="4903150" y="3419725"/>
            <a:ext cx="4168123" cy="1134775"/>
          </a:xfrm>
          <a:prstGeom prst="rect">
            <a:avLst/>
          </a:prstGeom>
          <a:noFill/>
          <a:ln>
            <a:noFill/>
          </a:ln>
        </p:spPr>
      </p:pic>
      <p:sp>
        <p:nvSpPr>
          <p:cNvPr id="178" name="Google Shape;178;p22"/>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MAJOR COMPONENTS</a:t>
            </a:r>
            <a:endParaRPr b="0" i="0" sz="4400" u="none" cap="none" strike="noStrike">
              <a:solidFill>
                <a:schemeClr val="lt1"/>
              </a:solidFill>
              <a:latin typeface="Impact"/>
              <a:ea typeface="Impact"/>
              <a:cs typeface="Impact"/>
              <a:sym typeface="Impact"/>
            </a:endParaRPr>
          </a:p>
        </p:txBody>
      </p:sp>
      <p:sp>
        <p:nvSpPr>
          <p:cNvPr id="179" name="Google Shape;179;p22"/>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GPS Module - Ublox NEO-6M</a:t>
            </a:r>
            <a:endParaRPr b="1" i="0" sz="2400" u="none" cap="none" strike="noStrike">
              <a:solidFill>
                <a:srgbClr val="E3AE24"/>
              </a:solidFill>
              <a:latin typeface="Impact"/>
              <a:ea typeface="Impact"/>
              <a:cs typeface="Impact"/>
              <a:sym typeface="Impact"/>
            </a:endParaRPr>
          </a:p>
        </p:txBody>
      </p:sp>
      <p:pic>
        <p:nvPicPr>
          <p:cNvPr id="180" name="Google Shape;180;p22"/>
          <p:cNvPicPr preferRelativeResize="0"/>
          <p:nvPr/>
        </p:nvPicPr>
        <p:blipFill rotWithShape="1">
          <a:blip r:embed="rId4">
            <a:alphaModFix/>
          </a:blip>
          <a:srcRect b="19388" l="0" r="0" t="31835"/>
          <a:stretch/>
        </p:blipFill>
        <p:spPr>
          <a:xfrm>
            <a:off x="4504200" y="1318150"/>
            <a:ext cx="4308824" cy="2101574"/>
          </a:xfrm>
          <a:prstGeom prst="rect">
            <a:avLst/>
          </a:prstGeom>
          <a:noFill/>
          <a:ln>
            <a:noFill/>
          </a:ln>
        </p:spPr>
      </p:pic>
      <p:sp>
        <p:nvSpPr>
          <p:cNvPr id="181" name="Google Shape;181;p22"/>
          <p:cNvSpPr txBox="1"/>
          <p:nvPr/>
        </p:nvSpPr>
        <p:spPr>
          <a:xfrm>
            <a:off x="457200" y="1708875"/>
            <a:ext cx="4612500" cy="3193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UART </a:t>
            </a:r>
            <a:r>
              <a:rPr lang="en-US" sz="2400">
                <a:solidFill>
                  <a:schemeClr val="dk1"/>
                </a:solidFill>
              </a:rPr>
              <a:t>protocol</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9600 Baud Rate</a:t>
            </a:r>
            <a:endParaRPr sz="2400">
              <a:solidFill>
                <a:schemeClr val="dk1"/>
              </a:solidFill>
            </a:endParaRPr>
          </a:p>
          <a:p>
            <a:pPr indent="-381000" lvl="0" marL="457200" rtl="0" algn="l">
              <a:spcBef>
                <a:spcPts val="0"/>
              </a:spcBef>
              <a:spcAft>
                <a:spcPts val="0"/>
              </a:spcAft>
              <a:buClr>
                <a:schemeClr val="dk1"/>
              </a:buClr>
              <a:buSzPts val="2400"/>
              <a:buChar char="●"/>
            </a:pPr>
            <a:r>
              <a:rPr lang="en-US" sz="2400">
                <a:solidFill>
                  <a:schemeClr val="dk1"/>
                </a:solidFill>
              </a:rPr>
              <a:t>National Marine Electronics Association (NMEA) Format</a:t>
            </a:r>
            <a:endParaRPr sz="2400">
              <a:solidFill>
                <a:schemeClr val="dk1"/>
              </a:solidFill>
            </a:endParaRPr>
          </a:p>
          <a:p>
            <a:pPr indent="-381000" lvl="1" marL="914400" rtl="0" algn="l">
              <a:spcBef>
                <a:spcPts val="0"/>
              </a:spcBef>
              <a:spcAft>
                <a:spcPts val="0"/>
              </a:spcAft>
              <a:buClr>
                <a:schemeClr val="dk1"/>
              </a:buClr>
              <a:buSzPts val="2400"/>
              <a:buChar char="○"/>
            </a:pPr>
            <a:r>
              <a:rPr lang="en-US" sz="2400">
                <a:solidFill>
                  <a:schemeClr val="dk1"/>
                </a:solidFill>
              </a:rPr>
              <a:t>$GPRMC (recommended minimum data for gps)</a:t>
            </a:r>
            <a:endParaRPr sz="2400">
              <a:solidFill>
                <a:schemeClr val="dk1"/>
              </a:solidFill>
            </a:endParaRPr>
          </a:p>
          <a:p>
            <a:pPr indent="-381000" lvl="2" marL="1371600" rtl="0" algn="l">
              <a:spcBef>
                <a:spcPts val="0"/>
              </a:spcBef>
              <a:spcAft>
                <a:spcPts val="0"/>
              </a:spcAft>
              <a:buClr>
                <a:schemeClr val="dk1"/>
              </a:buClr>
              <a:buSzPts val="2400"/>
              <a:buChar char="■"/>
            </a:pPr>
            <a:r>
              <a:rPr lang="en-US" sz="2400">
                <a:solidFill>
                  <a:schemeClr val="dk1"/>
                </a:solidFill>
              </a:rPr>
              <a:t>Latitude &amp; Longitude</a:t>
            </a:r>
            <a:endParaRPr sz="2400">
              <a:solidFill>
                <a:schemeClr val="dk1"/>
              </a:solidFill>
            </a:endParaRPr>
          </a:p>
          <a:p>
            <a:pPr indent="-381000" lvl="2" marL="1371600" rtl="0" algn="l">
              <a:spcBef>
                <a:spcPts val="0"/>
              </a:spcBef>
              <a:spcAft>
                <a:spcPts val="0"/>
              </a:spcAft>
              <a:buClr>
                <a:schemeClr val="dk1"/>
              </a:buClr>
              <a:buSzPts val="2400"/>
              <a:buChar char="■"/>
            </a:pPr>
            <a:r>
              <a:rPr lang="en-US" sz="2400">
                <a:solidFill>
                  <a:schemeClr val="dk1"/>
                </a:solidFill>
              </a:rPr>
              <a:t>Speed in Knots</a:t>
            </a:r>
            <a:endParaRPr sz="3000"/>
          </a:p>
        </p:txBody>
      </p:sp>
      <p:sp>
        <p:nvSpPr>
          <p:cNvPr id="182" name="Google Shape;182;p22"/>
          <p:cNvSpPr/>
          <p:nvPr/>
        </p:nvSpPr>
        <p:spPr>
          <a:xfrm>
            <a:off x="4890525" y="4303750"/>
            <a:ext cx="3922500" cy="138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2"/>
          <p:cNvPicPr preferRelativeResize="0"/>
          <p:nvPr/>
        </p:nvPicPr>
        <p:blipFill rotWithShape="1">
          <a:blip r:embed="rId5">
            <a:alphaModFix/>
          </a:blip>
          <a:srcRect b="3983" l="627" r="1362" t="3157"/>
          <a:stretch/>
        </p:blipFill>
        <p:spPr>
          <a:xfrm>
            <a:off x="3907575" y="4716725"/>
            <a:ext cx="4973300" cy="1805775"/>
          </a:xfrm>
          <a:prstGeom prst="rect">
            <a:avLst/>
          </a:prstGeom>
          <a:noFill/>
          <a:ln>
            <a:noFill/>
          </a:ln>
        </p:spPr>
      </p:pic>
      <p:sp>
        <p:nvSpPr>
          <p:cNvPr id="184" name="Google Shape;184;p22"/>
          <p:cNvSpPr/>
          <p:nvPr/>
        </p:nvSpPr>
        <p:spPr>
          <a:xfrm>
            <a:off x="5294250" y="6009950"/>
            <a:ext cx="872400" cy="30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6194525" y="6009950"/>
            <a:ext cx="872400" cy="30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7094822" y="6009950"/>
            <a:ext cx="666600" cy="30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MAJOR COMPONENTS</a:t>
            </a:r>
            <a:endParaRPr b="0" i="0" sz="4400" u="none" cap="none" strike="noStrike">
              <a:solidFill>
                <a:schemeClr val="lt1"/>
              </a:solidFill>
              <a:latin typeface="Impact"/>
              <a:ea typeface="Impact"/>
              <a:cs typeface="Impact"/>
              <a:sym typeface="Impact"/>
            </a:endParaRPr>
          </a:p>
        </p:txBody>
      </p:sp>
      <p:sp>
        <p:nvSpPr>
          <p:cNvPr id="192" name="Google Shape;192;p23"/>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Compass Module - Melexis MLX90393</a:t>
            </a:r>
            <a:endParaRPr b="1" i="0" sz="2400" u="none" cap="none" strike="noStrike">
              <a:solidFill>
                <a:srgbClr val="E3AE24"/>
              </a:solidFill>
              <a:latin typeface="Impact"/>
              <a:ea typeface="Impact"/>
              <a:cs typeface="Impact"/>
              <a:sym typeface="Impact"/>
            </a:endParaRPr>
          </a:p>
        </p:txBody>
      </p:sp>
      <p:pic>
        <p:nvPicPr>
          <p:cNvPr id="193" name="Google Shape;193;p23"/>
          <p:cNvPicPr preferRelativeResize="0"/>
          <p:nvPr/>
        </p:nvPicPr>
        <p:blipFill>
          <a:blip r:embed="rId3">
            <a:alphaModFix/>
          </a:blip>
          <a:stretch>
            <a:fillRect/>
          </a:stretch>
        </p:blipFill>
        <p:spPr>
          <a:xfrm>
            <a:off x="5172850" y="1923848"/>
            <a:ext cx="3513950" cy="3513950"/>
          </a:xfrm>
          <a:prstGeom prst="rect">
            <a:avLst/>
          </a:prstGeom>
          <a:noFill/>
          <a:ln>
            <a:noFill/>
          </a:ln>
        </p:spPr>
      </p:pic>
      <p:sp>
        <p:nvSpPr>
          <p:cNvPr id="194" name="Google Shape;194;p23"/>
          <p:cNvSpPr txBox="1"/>
          <p:nvPr/>
        </p:nvSpPr>
        <p:spPr>
          <a:xfrm>
            <a:off x="457200" y="2373932"/>
            <a:ext cx="4047000" cy="1915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lang="en-US" sz="2400"/>
              <a:t>SPI </a:t>
            </a:r>
            <a:r>
              <a:rPr lang="en-US" sz="2400">
                <a:solidFill>
                  <a:schemeClr val="dk1"/>
                </a:solidFill>
              </a:rPr>
              <a:t>protocol</a:t>
            </a:r>
            <a:endParaRPr sz="2400"/>
          </a:p>
          <a:p>
            <a:pPr indent="-381000" lvl="0" marL="457200" marR="0" rtl="0" algn="l">
              <a:lnSpc>
                <a:spcPct val="100000"/>
              </a:lnSpc>
              <a:spcBef>
                <a:spcPts val="0"/>
              </a:spcBef>
              <a:spcAft>
                <a:spcPts val="0"/>
              </a:spcAft>
              <a:buSzPts val="2400"/>
              <a:buChar char="●"/>
            </a:pPr>
            <a:r>
              <a:rPr lang="en-US" sz="2400"/>
              <a:t>I2C </a:t>
            </a:r>
            <a:r>
              <a:rPr lang="en-US" sz="2400">
                <a:solidFill>
                  <a:schemeClr val="dk1"/>
                </a:solidFill>
              </a:rPr>
              <a:t>protocol</a:t>
            </a:r>
            <a:endParaRPr sz="2400"/>
          </a:p>
          <a:p>
            <a:pPr indent="0" lvl="0" marL="457200" rtl="0" algn="l">
              <a:spcBef>
                <a:spcPts val="0"/>
              </a:spcBef>
              <a:spcAft>
                <a:spcPts val="0"/>
              </a:spcAft>
              <a:buNone/>
            </a:pPr>
            <a:r>
              <a:t/>
            </a:r>
            <a:endParaRPr sz="2400"/>
          </a:p>
          <a:p>
            <a:pPr indent="0" lvl="0" marL="0" rtl="0" algn="l">
              <a:spcBef>
                <a:spcPts val="0"/>
              </a:spcBef>
              <a:spcAft>
                <a:spcPts val="0"/>
              </a:spcAft>
              <a:buNone/>
            </a:pPr>
            <a:r>
              <a:t/>
            </a:r>
            <a:endParaRPr sz="3000"/>
          </a:p>
        </p:txBody>
      </p:sp>
      <p:pic>
        <p:nvPicPr>
          <p:cNvPr id="195" name="Google Shape;195;p23"/>
          <p:cNvPicPr preferRelativeResize="0"/>
          <p:nvPr/>
        </p:nvPicPr>
        <p:blipFill>
          <a:blip r:embed="rId4">
            <a:alphaModFix/>
          </a:blip>
          <a:stretch>
            <a:fillRect/>
          </a:stretch>
        </p:blipFill>
        <p:spPr>
          <a:xfrm>
            <a:off x="2193800" y="3612648"/>
            <a:ext cx="2745575" cy="2196475"/>
          </a:xfrm>
          <a:prstGeom prst="rect">
            <a:avLst/>
          </a:prstGeom>
          <a:noFill/>
          <a:ln>
            <a:noFill/>
          </a:ln>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MAJOR COMPONENTS</a:t>
            </a:r>
            <a:endParaRPr b="0" i="0" sz="4400" u="none" cap="none" strike="noStrike">
              <a:solidFill>
                <a:schemeClr val="lt1"/>
              </a:solidFill>
              <a:latin typeface="Impact"/>
              <a:ea typeface="Impact"/>
              <a:cs typeface="Impact"/>
              <a:sym typeface="Impact"/>
            </a:endParaRPr>
          </a:p>
        </p:txBody>
      </p:sp>
      <p:sp>
        <p:nvSpPr>
          <p:cNvPr id="201" name="Google Shape;201;p24"/>
          <p:cNvSpPr txBox="1"/>
          <p:nvPr>
            <p:ph idx="2" type="body"/>
          </p:nvPr>
        </p:nvSpPr>
        <p:spPr>
          <a:xfrm>
            <a:off x="457200" y="1807550"/>
            <a:ext cx="4977600" cy="40314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Two 8000mAh Li-Po batteries</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One 3000mAh Li-Po battery</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Charging protection board for charging</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Charging circuit board supports t</a:t>
            </a:r>
            <a:r>
              <a:rPr lang="en-US" sz="2400">
                <a:solidFill>
                  <a:srgbClr val="000000"/>
                </a:solidFill>
              </a:rPr>
              <a:t>hree cells battery charging</a:t>
            </a:r>
            <a:endParaRPr sz="2400">
              <a:solidFill>
                <a:srgbClr val="000000"/>
              </a:solidFill>
            </a:endParaRPr>
          </a:p>
        </p:txBody>
      </p:sp>
      <p:sp>
        <p:nvSpPr>
          <p:cNvPr id="202" name="Google Shape;202;p24"/>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Batteries and Battery Charging</a:t>
            </a:r>
            <a:endParaRPr b="1" i="0" sz="2400" u="none" cap="none" strike="noStrike">
              <a:solidFill>
                <a:srgbClr val="E3AE24"/>
              </a:solidFill>
              <a:latin typeface="Impact"/>
              <a:ea typeface="Impact"/>
              <a:cs typeface="Impact"/>
              <a:sym typeface="Impact"/>
            </a:endParaRPr>
          </a:p>
        </p:txBody>
      </p:sp>
      <p:pic>
        <p:nvPicPr>
          <p:cNvPr id="203" name="Google Shape;203;p24"/>
          <p:cNvPicPr preferRelativeResize="0"/>
          <p:nvPr/>
        </p:nvPicPr>
        <p:blipFill>
          <a:blip r:embed="rId3">
            <a:alphaModFix/>
          </a:blip>
          <a:stretch>
            <a:fillRect/>
          </a:stretch>
        </p:blipFill>
        <p:spPr>
          <a:xfrm>
            <a:off x="5408382" y="1292038"/>
            <a:ext cx="3206379" cy="2395300"/>
          </a:xfrm>
          <a:prstGeom prst="rect">
            <a:avLst/>
          </a:prstGeom>
          <a:noFill/>
          <a:ln>
            <a:noFill/>
          </a:ln>
        </p:spPr>
      </p:pic>
      <p:pic>
        <p:nvPicPr>
          <p:cNvPr id="204" name="Google Shape;204;p24"/>
          <p:cNvPicPr preferRelativeResize="0"/>
          <p:nvPr/>
        </p:nvPicPr>
        <p:blipFill>
          <a:blip r:embed="rId4">
            <a:alphaModFix/>
          </a:blip>
          <a:stretch>
            <a:fillRect/>
          </a:stretch>
        </p:blipFill>
        <p:spPr>
          <a:xfrm>
            <a:off x="5730874" y="3970500"/>
            <a:ext cx="2561375" cy="2508976"/>
          </a:xfrm>
          <a:prstGeom prst="rect">
            <a:avLst/>
          </a:prstGeom>
          <a:noFill/>
          <a:ln>
            <a:noFill/>
          </a:ln>
        </p:spPr>
      </p:pic>
      <p:sp>
        <p:nvSpPr>
          <p:cNvPr id="205" name="Google Shape;205;p24"/>
          <p:cNvSpPr txBox="1"/>
          <p:nvPr/>
        </p:nvSpPr>
        <p:spPr>
          <a:xfrm>
            <a:off x="6008350" y="6342225"/>
            <a:ext cx="2006400" cy="3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P</a:t>
            </a:r>
            <a:r>
              <a:rPr lang="en-US"/>
              <a:t>rotection Board</a:t>
            </a:r>
            <a:endParaRPr/>
          </a:p>
        </p:txBody>
      </p:sp>
      <p:sp>
        <p:nvSpPr>
          <p:cNvPr id="206" name="Google Shape;206;p24"/>
          <p:cNvSpPr txBox="1"/>
          <p:nvPr/>
        </p:nvSpPr>
        <p:spPr>
          <a:xfrm>
            <a:off x="6008350" y="3586850"/>
            <a:ext cx="2006400" cy="3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Charging Circuit</a:t>
            </a:r>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MAJOR COMPONENTS</a:t>
            </a:r>
            <a:endParaRPr b="0" i="0" sz="4400" u="none" cap="none" strike="noStrike">
              <a:solidFill>
                <a:schemeClr val="lt1"/>
              </a:solidFill>
              <a:latin typeface="Impact"/>
              <a:ea typeface="Impact"/>
              <a:cs typeface="Impact"/>
              <a:sym typeface="Impact"/>
            </a:endParaRPr>
          </a:p>
        </p:txBody>
      </p:sp>
      <p:sp>
        <p:nvSpPr>
          <p:cNvPr id="212" name="Google Shape;212;p25"/>
          <p:cNvSpPr txBox="1"/>
          <p:nvPr>
            <p:ph idx="2" type="body"/>
          </p:nvPr>
        </p:nvSpPr>
        <p:spPr>
          <a:xfrm>
            <a:off x="457200" y="1986050"/>
            <a:ext cx="4132200" cy="26229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High torque</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High speed </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High efficiency</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Speed control through Electrical Speed Control</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PWM signal inputs</a:t>
            </a:r>
            <a:endParaRPr sz="2400">
              <a:solidFill>
                <a:srgbClr val="000000"/>
              </a:solidFill>
            </a:endParaRPr>
          </a:p>
        </p:txBody>
      </p:sp>
      <p:sp>
        <p:nvSpPr>
          <p:cNvPr id="213" name="Google Shape;213;p25"/>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Turbojet - Brushless DC Motors</a:t>
            </a:r>
            <a:endParaRPr b="1" i="0" sz="2400" u="none" cap="none" strike="noStrike">
              <a:solidFill>
                <a:srgbClr val="E3AE24"/>
              </a:solidFill>
              <a:latin typeface="Impact"/>
              <a:ea typeface="Impact"/>
              <a:cs typeface="Impact"/>
              <a:sym typeface="Impact"/>
            </a:endParaRPr>
          </a:p>
        </p:txBody>
      </p:sp>
      <p:pic>
        <p:nvPicPr>
          <p:cNvPr id="214" name="Google Shape;214;p25"/>
          <p:cNvPicPr preferRelativeResize="0"/>
          <p:nvPr/>
        </p:nvPicPr>
        <p:blipFill rotWithShape="1">
          <a:blip r:embed="rId3">
            <a:alphaModFix/>
          </a:blip>
          <a:srcRect b="27009" l="1584" r="1176" t="22239"/>
          <a:stretch/>
        </p:blipFill>
        <p:spPr>
          <a:xfrm>
            <a:off x="4774800" y="2387400"/>
            <a:ext cx="4132201" cy="2156949"/>
          </a:xfrm>
          <a:prstGeom prst="rect">
            <a:avLst/>
          </a:prstGeom>
          <a:noFill/>
          <a:ln>
            <a:noFill/>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MAJOR COMPONENTS</a:t>
            </a:r>
            <a:endParaRPr b="0" i="0" sz="4400" u="none" cap="none" strike="noStrike">
              <a:solidFill>
                <a:schemeClr val="lt1"/>
              </a:solidFill>
              <a:latin typeface="Impact"/>
              <a:ea typeface="Impact"/>
              <a:cs typeface="Impact"/>
              <a:sym typeface="Impact"/>
            </a:endParaRPr>
          </a:p>
        </p:txBody>
      </p:sp>
      <p:sp>
        <p:nvSpPr>
          <p:cNvPr id="220" name="Google Shape;220;p26"/>
          <p:cNvSpPr txBox="1"/>
          <p:nvPr>
            <p:ph idx="2" type="body"/>
          </p:nvPr>
        </p:nvSpPr>
        <p:spPr>
          <a:xfrm>
            <a:off x="457200" y="2068775"/>
            <a:ext cx="4400400" cy="22206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High Torque</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Low Speed</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Operated from 4.5V to 20V</a:t>
            </a:r>
            <a:endParaRPr sz="2400">
              <a:solidFill>
                <a:srgbClr val="000000"/>
              </a:solidFill>
            </a:endParaRPr>
          </a:p>
        </p:txBody>
      </p:sp>
      <p:sp>
        <p:nvSpPr>
          <p:cNvPr id="221" name="Google Shape;221;p26"/>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Conveyor Belt - </a:t>
            </a:r>
            <a:r>
              <a:rPr lang="en-US" sz="2400"/>
              <a:t>Brushed</a:t>
            </a:r>
            <a:r>
              <a:rPr lang="en-US" sz="2400"/>
              <a:t> DC Motors</a:t>
            </a:r>
            <a:endParaRPr b="1" i="0" sz="2400" u="none" cap="none" strike="noStrike">
              <a:solidFill>
                <a:srgbClr val="E3AE24"/>
              </a:solidFill>
              <a:latin typeface="Impact"/>
              <a:ea typeface="Impact"/>
              <a:cs typeface="Impact"/>
              <a:sym typeface="Impact"/>
            </a:endParaRPr>
          </a:p>
        </p:txBody>
      </p:sp>
      <p:pic>
        <p:nvPicPr>
          <p:cNvPr id="222" name="Google Shape;222;p26"/>
          <p:cNvPicPr preferRelativeResize="0"/>
          <p:nvPr/>
        </p:nvPicPr>
        <p:blipFill>
          <a:blip r:embed="rId3">
            <a:alphaModFix/>
          </a:blip>
          <a:stretch>
            <a:fillRect/>
          </a:stretch>
        </p:blipFill>
        <p:spPr>
          <a:xfrm>
            <a:off x="4857600" y="2226368"/>
            <a:ext cx="3810000" cy="3810000"/>
          </a:xfrm>
          <a:prstGeom prst="rect">
            <a:avLst/>
          </a:prstGeom>
          <a:noFill/>
          <a:ln>
            <a:noFill/>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MAJOR COMPONENTS</a:t>
            </a:r>
            <a:endParaRPr b="0" i="0" sz="4400" u="none" cap="none" strike="noStrike">
              <a:solidFill>
                <a:schemeClr val="lt1"/>
              </a:solidFill>
              <a:latin typeface="Impact"/>
              <a:ea typeface="Impact"/>
              <a:cs typeface="Impact"/>
              <a:sym typeface="Impact"/>
            </a:endParaRPr>
          </a:p>
        </p:txBody>
      </p:sp>
      <p:sp>
        <p:nvSpPr>
          <p:cNvPr id="228" name="Google Shape;228;p27"/>
          <p:cNvSpPr txBox="1"/>
          <p:nvPr>
            <p:ph idx="2" type="body"/>
          </p:nvPr>
        </p:nvSpPr>
        <p:spPr>
          <a:xfrm>
            <a:off x="410100" y="2508300"/>
            <a:ext cx="4149300" cy="1841400"/>
          </a:xfrm>
          <a:prstGeom prst="rect">
            <a:avLst/>
          </a:prstGeom>
          <a:noFill/>
          <a:ln>
            <a:noFill/>
          </a:ln>
        </p:spPr>
        <p:txBody>
          <a:bodyPr anchorCtr="0" anchor="t" bIns="45700" lIns="91425" spcFirstLastPara="1" rIns="91425" wrap="square" tIns="45700">
            <a:noAutofit/>
          </a:bodyPr>
          <a:lstStyle/>
          <a:p>
            <a:pPr indent="-381000" lvl="0" marL="457200" marR="0" rtl="0" algn="l">
              <a:spcBef>
                <a:spcPts val="0"/>
              </a:spcBef>
              <a:spcAft>
                <a:spcPts val="0"/>
              </a:spcAft>
              <a:buClr>
                <a:srgbClr val="000000"/>
              </a:buClr>
              <a:buSzPts val="2400"/>
              <a:buChar char="●"/>
            </a:pPr>
            <a:r>
              <a:rPr lang="en-US" sz="2400">
                <a:solidFill>
                  <a:srgbClr val="000000"/>
                </a:solidFill>
              </a:rPr>
              <a:t>Easy to design circuit </a:t>
            </a:r>
            <a:endParaRPr sz="2400">
              <a:solidFill>
                <a:srgbClr val="000000"/>
              </a:solidFill>
            </a:endParaRPr>
          </a:p>
          <a:p>
            <a:pPr indent="-381000" lvl="0" marL="457200" marR="0" rtl="0" algn="l">
              <a:spcBef>
                <a:spcPts val="0"/>
              </a:spcBef>
              <a:spcAft>
                <a:spcPts val="0"/>
              </a:spcAft>
              <a:buClr>
                <a:srgbClr val="000000"/>
              </a:buClr>
              <a:buSzPts val="2400"/>
              <a:buChar char="●"/>
            </a:pPr>
            <a:r>
              <a:rPr lang="en-US" sz="2400">
                <a:solidFill>
                  <a:srgbClr val="000000"/>
                </a:solidFill>
              </a:rPr>
              <a:t>Cheap to purchase </a:t>
            </a:r>
            <a:endParaRPr sz="2400">
              <a:solidFill>
                <a:srgbClr val="000000"/>
              </a:solidFill>
            </a:endParaRPr>
          </a:p>
          <a:p>
            <a:pPr indent="-381000" lvl="0" marL="457200" marR="0" rtl="0" algn="l">
              <a:spcBef>
                <a:spcPts val="0"/>
              </a:spcBef>
              <a:spcAft>
                <a:spcPts val="0"/>
              </a:spcAft>
              <a:buClr>
                <a:srgbClr val="000000"/>
              </a:buClr>
              <a:buSzPts val="2400"/>
              <a:buChar char="●"/>
            </a:pPr>
            <a:r>
              <a:rPr lang="en-US" sz="2400">
                <a:solidFill>
                  <a:srgbClr val="000000"/>
                </a:solidFill>
              </a:rPr>
              <a:t>Change resistance based on light intensity</a:t>
            </a:r>
            <a:endParaRPr sz="2400">
              <a:solidFill>
                <a:srgbClr val="000000"/>
              </a:solidFill>
            </a:endParaRPr>
          </a:p>
        </p:txBody>
      </p:sp>
      <p:sp>
        <p:nvSpPr>
          <p:cNvPr id="229" name="Google Shape;229;p27"/>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Break Beam Sensor - Light-Dependent Resistor (LDR)</a:t>
            </a:r>
            <a:endParaRPr b="1" i="0" sz="2400" u="none" cap="none" strike="noStrike">
              <a:solidFill>
                <a:srgbClr val="E3AE24"/>
              </a:solidFill>
              <a:latin typeface="Impact"/>
              <a:ea typeface="Impact"/>
              <a:cs typeface="Impact"/>
              <a:sym typeface="Impact"/>
            </a:endParaRPr>
          </a:p>
        </p:txBody>
      </p:sp>
      <p:pic>
        <p:nvPicPr>
          <p:cNvPr id="230" name="Google Shape;230;p27"/>
          <p:cNvPicPr preferRelativeResize="0"/>
          <p:nvPr/>
        </p:nvPicPr>
        <p:blipFill>
          <a:blip r:embed="rId3">
            <a:alphaModFix/>
          </a:blip>
          <a:stretch>
            <a:fillRect/>
          </a:stretch>
        </p:blipFill>
        <p:spPr>
          <a:xfrm>
            <a:off x="4787175" y="2245193"/>
            <a:ext cx="4232700" cy="3968156"/>
          </a:xfrm>
          <a:prstGeom prst="rect">
            <a:avLst/>
          </a:prstGeom>
          <a:noFill/>
          <a:ln>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236" name="Google Shape;236;p28"/>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Schematics Overview</a:t>
            </a:r>
            <a:endParaRPr b="1" i="0" sz="2400" u="none" cap="none" strike="noStrike">
              <a:solidFill>
                <a:srgbClr val="E3AE24"/>
              </a:solidFill>
              <a:latin typeface="Impact"/>
              <a:ea typeface="Impact"/>
              <a:cs typeface="Impact"/>
              <a:sym typeface="Impact"/>
            </a:endParaRPr>
          </a:p>
        </p:txBody>
      </p:sp>
      <p:pic>
        <p:nvPicPr>
          <p:cNvPr id="237" name="Google Shape;237;p28"/>
          <p:cNvPicPr preferRelativeResize="0"/>
          <p:nvPr/>
        </p:nvPicPr>
        <p:blipFill rotWithShape="1">
          <a:blip r:embed="rId3">
            <a:alphaModFix/>
          </a:blip>
          <a:srcRect b="10" l="0" r="0" t="0"/>
          <a:stretch/>
        </p:blipFill>
        <p:spPr>
          <a:xfrm>
            <a:off x="1338600" y="1315024"/>
            <a:ext cx="6142254" cy="4749751"/>
          </a:xfrm>
          <a:prstGeom prst="rect">
            <a:avLst/>
          </a:prstGeom>
          <a:noFill/>
          <a:ln>
            <a:noFill/>
          </a:ln>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243" name="Google Shape;243;p29"/>
          <p:cNvSpPr txBox="1"/>
          <p:nvPr>
            <p:ph idx="2" type="body"/>
          </p:nvPr>
        </p:nvSpPr>
        <p:spPr>
          <a:xfrm>
            <a:off x="457200" y="1760125"/>
            <a:ext cx="2094300" cy="36138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XT60 Connectors</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OKI-78SR</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USB</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AMS1117</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2V on D-</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2.7V on D+</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Allows 2.1A max output per USB-IF </a:t>
            </a:r>
            <a:r>
              <a:rPr lang="en-US" sz="1800">
                <a:solidFill>
                  <a:srgbClr val="000000"/>
                </a:solidFill>
              </a:rPr>
              <a:t>standard</a:t>
            </a:r>
            <a:r>
              <a:rPr lang="en-US" sz="1800">
                <a:solidFill>
                  <a:srgbClr val="000000"/>
                </a:solidFill>
              </a:rPr>
              <a:t> </a:t>
            </a:r>
            <a:endParaRPr b="1" sz="1800">
              <a:solidFill>
                <a:srgbClr val="000000"/>
              </a:solidFill>
            </a:endParaRPr>
          </a:p>
        </p:txBody>
      </p:sp>
      <p:sp>
        <p:nvSpPr>
          <p:cNvPr id="244" name="Google Shape;244;p29"/>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PCB Power Distribution and Regulation</a:t>
            </a:r>
            <a:endParaRPr b="1" i="0" sz="2400" u="none" cap="none" strike="noStrike">
              <a:solidFill>
                <a:srgbClr val="E3AE24"/>
              </a:solidFill>
              <a:latin typeface="Impact"/>
              <a:ea typeface="Impact"/>
              <a:cs typeface="Impact"/>
              <a:sym typeface="Impact"/>
            </a:endParaRPr>
          </a:p>
        </p:txBody>
      </p:sp>
      <p:pic>
        <p:nvPicPr>
          <p:cNvPr id="245" name="Google Shape;245;p29"/>
          <p:cNvPicPr preferRelativeResize="0"/>
          <p:nvPr/>
        </p:nvPicPr>
        <p:blipFill>
          <a:blip r:embed="rId3">
            <a:alphaModFix/>
          </a:blip>
          <a:stretch>
            <a:fillRect/>
          </a:stretch>
        </p:blipFill>
        <p:spPr>
          <a:xfrm>
            <a:off x="2361900" y="1519843"/>
            <a:ext cx="6629706" cy="5129094"/>
          </a:xfrm>
          <a:prstGeom prst="rect">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2"/>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OUTLINE</a:t>
            </a:r>
            <a:endParaRPr b="0" i="0" sz="4400" u="none" cap="none" strike="noStrike">
              <a:solidFill>
                <a:schemeClr val="lt1"/>
              </a:solidFill>
              <a:latin typeface="Impact"/>
              <a:ea typeface="Impact"/>
              <a:cs typeface="Impact"/>
              <a:sym typeface="Impact"/>
            </a:endParaRPr>
          </a:p>
        </p:txBody>
      </p:sp>
      <p:sp>
        <p:nvSpPr>
          <p:cNvPr id="107" name="Google Shape;107;p12"/>
          <p:cNvSpPr txBox="1"/>
          <p:nvPr>
            <p:ph idx="1" type="body"/>
          </p:nvPr>
        </p:nvSpPr>
        <p:spPr>
          <a:xfrm>
            <a:off x="457200" y="1000665"/>
            <a:ext cx="8235949" cy="4933944"/>
          </a:xfrm>
          <a:prstGeom prst="rect">
            <a:avLst/>
          </a:prstGeom>
          <a:noFill/>
          <a:ln>
            <a:noFill/>
          </a:ln>
        </p:spPr>
        <p:txBody>
          <a:bodyPr anchorCtr="0" anchor="t" bIns="45700" lIns="91425" spcFirstLastPara="1" rIns="91425" wrap="square" tIns="45700">
            <a:noAutofit/>
          </a:bodyPr>
          <a:lstStyle/>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Project Overview</a:t>
            </a:r>
            <a:endParaRPr b="0" i="0" sz="2200" u="none" cap="none" strike="noStrike">
              <a:solidFill>
                <a:schemeClr val="dk1"/>
              </a:solidFill>
              <a:latin typeface="Arial"/>
              <a:ea typeface="Arial"/>
              <a:cs typeface="Arial"/>
              <a:sym typeface="Arial"/>
            </a:endParaRPr>
          </a:p>
          <a:p>
            <a:pPr indent="-368300" lvl="0" marL="457200" rtl="0" algn="l">
              <a:lnSpc>
                <a:spcPct val="115000"/>
              </a:lnSpc>
              <a:spcBef>
                <a:spcPts val="0"/>
              </a:spcBef>
              <a:spcAft>
                <a:spcPts val="0"/>
              </a:spcAft>
              <a:buSzPts val="2200"/>
              <a:buChar char="●"/>
            </a:pPr>
            <a:r>
              <a:rPr lang="en-US" sz="2200"/>
              <a:t>PSSC</a:t>
            </a:r>
            <a:endParaRPr sz="2200"/>
          </a:p>
          <a:p>
            <a:pPr indent="-368300" lvl="0" marL="457200" marR="0" rtl="0" algn="l">
              <a:lnSpc>
                <a:spcPct val="115000"/>
              </a:lnSpc>
              <a:spcBef>
                <a:spcPts val="0"/>
              </a:spcBef>
              <a:spcAft>
                <a:spcPts val="0"/>
              </a:spcAft>
              <a:buSzPts val="2200"/>
              <a:buChar char="●"/>
            </a:pPr>
            <a:r>
              <a:rPr lang="en-US" sz="2200"/>
              <a:t>System Diagram</a:t>
            </a:r>
            <a:endParaRPr sz="2200"/>
          </a:p>
          <a:p>
            <a:pPr indent="-368300" lvl="0" marL="457200" rtl="0" algn="l">
              <a:lnSpc>
                <a:spcPct val="115000"/>
              </a:lnSpc>
              <a:spcBef>
                <a:spcPts val="0"/>
              </a:spcBef>
              <a:spcAft>
                <a:spcPts val="0"/>
              </a:spcAft>
              <a:buSzPts val="2200"/>
              <a:buChar char="●"/>
            </a:pPr>
            <a:r>
              <a:rPr lang="en-US" sz="2200"/>
              <a:t>Block Diagram</a:t>
            </a:r>
            <a:endParaRPr sz="2200"/>
          </a:p>
          <a:p>
            <a:pPr indent="-368300" lvl="0" marL="457200" rtl="0" algn="l">
              <a:lnSpc>
                <a:spcPct val="115000"/>
              </a:lnSpc>
              <a:spcBef>
                <a:spcPts val="0"/>
              </a:spcBef>
              <a:spcAft>
                <a:spcPts val="0"/>
              </a:spcAft>
              <a:buSzPts val="2200"/>
              <a:buChar char="●"/>
            </a:pPr>
            <a:r>
              <a:rPr lang="en-US" sz="2200"/>
              <a:t>Packaging Design</a:t>
            </a:r>
            <a:endParaRPr sz="2200"/>
          </a:p>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Major Components</a:t>
            </a:r>
            <a:endParaRPr/>
          </a:p>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Electrical Schematic</a:t>
            </a:r>
            <a:endParaRPr/>
          </a:p>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PCB Layout</a:t>
            </a:r>
            <a:endParaRPr/>
          </a:p>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Prototyping Progress</a:t>
            </a:r>
            <a:endParaRPr/>
          </a:p>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Software Development Status</a:t>
            </a:r>
            <a:endParaRPr/>
          </a:p>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Project Timeline</a:t>
            </a:r>
            <a:endParaRPr/>
          </a:p>
          <a:p>
            <a:pPr indent="-368300" lvl="0" marL="457200" marR="0" rtl="0" algn="l">
              <a:lnSpc>
                <a:spcPct val="115000"/>
              </a:lnSpc>
              <a:spcBef>
                <a:spcPts val="0"/>
              </a:spcBef>
              <a:spcAft>
                <a:spcPts val="0"/>
              </a:spcAft>
              <a:buClr>
                <a:schemeClr val="dk1"/>
              </a:buClr>
              <a:buSzPts val="2200"/>
              <a:buFont typeface="Arial"/>
              <a:buChar char="●"/>
            </a:pPr>
            <a:r>
              <a:rPr b="0" i="0" lang="en-US" sz="2200" u="none" cap="none" strike="noStrike">
                <a:solidFill>
                  <a:schemeClr val="dk1"/>
                </a:solidFill>
                <a:latin typeface="Arial"/>
                <a:ea typeface="Arial"/>
                <a:cs typeface="Arial"/>
                <a:sym typeface="Arial"/>
              </a:rPr>
              <a:t>Questions</a:t>
            </a:r>
            <a:endParaRPr b="0" i="0" sz="2200" u="none" cap="none" strike="noStrike">
              <a:solidFill>
                <a:schemeClr val="dk1"/>
              </a:solidFill>
              <a:latin typeface="Arial"/>
              <a:ea typeface="Arial"/>
              <a:cs typeface="Arial"/>
              <a:sym typeface="Arial"/>
            </a:endParaRPr>
          </a:p>
          <a:p>
            <a:pPr indent="-368300" lvl="0" marL="457200" marR="0" rtl="0" algn="l">
              <a:lnSpc>
                <a:spcPct val="115000"/>
              </a:lnSpc>
              <a:spcBef>
                <a:spcPts val="0"/>
              </a:spcBef>
              <a:spcAft>
                <a:spcPts val="0"/>
              </a:spcAft>
              <a:buSzPts val="2200"/>
              <a:buChar char="●"/>
            </a:pPr>
            <a:r>
              <a:rPr lang="en-US" sz="2200"/>
              <a:t>Appendix</a:t>
            </a:r>
            <a:endParaRPr sz="220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251" name="Google Shape;251;p30"/>
          <p:cNvSpPr txBox="1"/>
          <p:nvPr>
            <p:ph idx="2" type="body"/>
          </p:nvPr>
        </p:nvSpPr>
        <p:spPr>
          <a:xfrm>
            <a:off x="111300" y="1519850"/>
            <a:ext cx="2229900" cy="45111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V60D45C Diode</a:t>
            </a:r>
            <a:endParaRPr sz="1800">
              <a:solidFill>
                <a:srgbClr val="000000"/>
              </a:solidFill>
            </a:endParaRPr>
          </a:p>
          <a:p>
            <a:pPr indent="-342900" lvl="1" marL="914400" marR="0" rtl="0" algn="l">
              <a:lnSpc>
                <a:spcPct val="115000"/>
              </a:lnSpc>
              <a:spcBef>
                <a:spcPts val="0"/>
              </a:spcBef>
              <a:spcAft>
                <a:spcPts val="0"/>
              </a:spcAft>
              <a:buClr>
                <a:srgbClr val="000000"/>
              </a:buClr>
              <a:buSzPts val="1800"/>
              <a:buChar char="○"/>
            </a:pPr>
            <a:r>
              <a:rPr lang="en-US" sz="1800">
                <a:solidFill>
                  <a:srgbClr val="000000"/>
                </a:solidFill>
              </a:rPr>
              <a:t>45V</a:t>
            </a:r>
            <a:endParaRPr sz="1800">
              <a:solidFill>
                <a:srgbClr val="000000"/>
              </a:solidFill>
            </a:endParaRPr>
          </a:p>
          <a:p>
            <a:pPr indent="-342900" lvl="1" marL="914400" marR="0" rtl="0" algn="l">
              <a:lnSpc>
                <a:spcPct val="115000"/>
              </a:lnSpc>
              <a:spcBef>
                <a:spcPts val="0"/>
              </a:spcBef>
              <a:spcAft>
                <a:spcPts val="0"/>
              </a:spcAft>
              <a:buClr>
                <a:srgbClr val="000000"/>
              </a:buClr>
              <a:buSzPts val="1800"/>
              <a:buChar char="○"/>
            </a:pPr>
            <a:r>
              <a:rPr lang="en-US" sz="1800">
                <a:solidFill>
                  <a:srgbClr val="000000"/>
                </a:solidFill>
              </a:rPr>
              <a:t>2*30A</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3.287V@4.2V</a:t>
            </a:r>
            <a:endParaRPr sz="1800">
              <a:solidFill>
                <a:srgbClr val="000000"/>
              </a:solidFill>
            </a:endParaRPr>
          </a:p>
          <a:p>
            <a:pPr indent="-342900" lvl="1" marL="914400" marR="0" rtl="0" algn="l">
              <a:lnSpc>
                <a:spcPct val="115000"/>
              </a:lnSpc>
              <a:spcBef>
                <a:spcPts val="0"/>
              </a:spcBef>
              <a:spcAft>
                <a:spcPts val="0"/>
              </a:spcAft>
              <a:buClr>
                <a:srgbClr val="000000"/>
              </a:buClr>
              <a:buSzPts val="1800"/>
              <a:buChar char="○"/>
            </a:pPr>
            <a:r>
              <a:rPr lang="en-US" sz="1800">
                <a:solidFill>
                  <a:srgbClr val="000000"/>
                </a:solidFill>
              </a:rPr>
              <a:t>0.006W</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3.261V@8.4V</a:t>
            </a:r>
            <a:endParaRPr sz="1800">
              <a:solidFill>
                <a:srgbClr val="000000"/>
              </a:solidFill>
            </a:endParaRPr>
          </a:p>
          <a:p>
            <a:pPr indent="-342900" lvl="1" marL="914400" marR="0" rtl="0" algn="l">
              <a:lnSpc>
                <a:spcPct val="115000"/>
              </a:lnSpc>
              <a:spcBef>
                <a:spcPts val="0"/>
              </a:spcBef>
              <a:spcAft>
                <a:spcPts val="0"/>
              </a:spcAft>
              <a:buClr>
                <a:srgbClr val="000000"/>
              </a:buClr>
              <a:buSzPts val="1800"/>
              <a:buChar char="○"/>
            </a:pPr>
            <a:r>
              <a:rPr lang="en-US" sz="1800">
                <a:solidFill>
                  <a:srgbClr val="000000"/>
                </a:solidFill>
              </a:rPr>
              <a:t>0.005W</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3.276V@12.6V</a:t>
            </a:r>
            <a:endParaRPr sz="1800">
              <a:solidFill>
                <a:srgbClr val="000000"/>
              </a:solidFill>
            </a:endParaRPr>
          </a:p>
          <a:p>
            <a:pPr indent="-342900" lvl="1" marL="914400" marR="0" rtl="0" algn="l">
              <a:lnSpc>
                <a:spcPct val="115000"/>
              </a:lnSpc>
              <a:spcBef>
                <a:spcPts val="0"/>
              </a:spcBef>
              <a:spcAft>
                <a:spcPts val="0"/>
              </a:spcAft>
              <a:buClr>
                <a:srgbClr val="000000"/>
              </a:buClr>
              <a:buSzPts val="1800"/>
              <a:buChar char="○"/>
            </a:pPr>
            <a:r>
              <a:rPr lang="en-US" sz="1800">
                <a:solidFill>
                  <a:srgbClr val="000000"/>
                </a:solidFill>
              </a:rPr>
              <a:t>0.007W</a:t>
            </a:r>
            <a:endParaRPr sz="1800">
              <a:solidFill>
                <a:srgbClr val="000000"/>
              </a:solidFill>
            </a:endParaRPr>
          </a:p>
        </p:txBody>
      </p:sp>
      <p:sp>
        <p:nvSpPr>
          <p:cNvPr id="252" name="Google Shape;252;p30"/>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Battery Monitor and Charging Protection</a:t>
            </a:r>
            <a:endParaRPr b="1" i="0" sz="2400" u="none" cap="none" strike="noStrike">
              <a:solidFill>
                <a:srgbClr val="E3AE24"/>
              </a:solidFill>
              <a:latin typeface="Impact"/>
              <a:ea typeface="Impact"/>
              <a:cs typeface="Impact"/>
              <a:sym typeface="Impact"/>
            </a:endParaRPr>
          </a:p>
        </p:txBody>
      </p:sp>
      <p:pic>
        <p:nvPicPr>
          <p:cNvPr id="253" name="Google Shape;253;p30"/>
          <p:cNvPicPr preferRelativeResize="0"/>
          <p:nvPr/>
        </p:nvPicPr>
        <p:blipFill>
          <a:blip r:embed="rId3">
            <a:alphaModFix/>
          </a:blip>
          <a:stretch>
            <a:fillRect/>
          </a:stretch>
        </p:blipFill>
        <p:spPr>
          <a:xfrm>
            <a:off x="2256900" y="1519843"/>
            <a:ext cx="6702945" cy="5185755"/>
          </a:xfrm>
          <a:prstGeom prst="rect">
            <a:avLst/>
          </a:prstGeom>
          <a:noFill/>
          <a:ln>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259" name="Google Shape;259;p31"/>
          <p:cNvSpPr txBox="1"/>
          <p:nvPr>
            <p:ph idx="2" type="body"/>
          </p:nvPr>
        </p:nvSpPr>
        <p:spPr>
          <a:xfrm>
            <a:off x="457200" y="2238625"/>
            <a:ext cx="2750700" cy="20508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Laser Header</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MOSFET Switch</a:t>
            </a:r>
            <a:endParaRPr sz="2400">
              <a:solidFill>
                <a:srgbClr val="000000"/>
              </a:solidFill>
            </a:endParaRPr>
          </a:p>
          <a:p>
            <a:pPr indent="0" lvl="0" marL="285750" marR="0" rtl="0" algn="l">
              <a:spcBef>
                <a:spcPts val="0"/>
              </a:spcBef>
              <a:spcAft>
                <a:spcPts val="0"/>
              </a:spcAft>
              <a:buNone/>
            </a:pPr>
            <a:r>
              <a:t/>
            </a:r>
            <a:endParaRPr sz="2400">
              <a:solidFill>
                <a:srgbClr val="000000"/>
              </a:solidFill>
            </a:endParaRPr>
          </a:p>
        </p:txBody>
      </p:sp>
      <p:sp>
        <p:nvSpPr>
          <p:cNvPr id="260" name="Google Shape;260;p31"/>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Laser Header</a:t>
            </a:r>
            <a:endParaRPr b="1" i="0" sz="2400" u="none" cap="none" strike="noStrike">
              <a:solidFill>
                <a:srgbClr val="E3AE24"/>
              </a:solidFill>
              <a:latin typeface="Impact"/>
              <a:ea typeface="Impact"/>
              <a:cs typeface="Impact"/>
              <a:sym typeface="Impact"/>
            </a:endParaRPr>
          </a:p>
        </p:txBody>
      </p:sp>
      <p:pic>
        <p:nvPicPr>
          <p:cNvPr id="261" name="Google Shape;261;p31"/>
          <p:cNvPicPr preferRelativeResize="0"/>
          <p:nvPr/>
        </p:nvPicPr>
        <p:blipFill rotWithShape="1">
          <a:blip r:embed="rId3">
            <a:alphaModFix/>
          </a:blip>
          <a:srcRect b="0" l="8941" r="0" t="0"/>
          <a:stretch/>
        </p:blipFill>
        <p:spPr>
          <a:xfrm>
            <a:off x="3170900" y="1519850"/>
            <a:ext cx="5820699" cy="4179800"/>
          </a:xfrm>
          <a:prstGeom prst="rect">
            <a:avLst/>
          </a:prstGeom>
          <a:noFill/>
          <a:ln>
            <a:noFill/>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2"/>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267" name="Google Shape;267;p32"/>
          <p:cNvSpPr txBox="1"/>
          <p:nvPr>
            <p:ph idx="2" type="body"/>
          </p:nvPr>
        </p:nvSpPr>
        <p:spPr>
          <a:xfrm>
            <a:off x="457200" y="2422050"/>
            <a:ext cx="2594100" cy="20139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Test points for each LDR</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MOSFET as switch</a:t>
            </a:r>
            <a:endParaRPr sz="2400">
              <a:solidFill>
                <a:srgbClr val="000000"/>
              </a:solidFill>
            </a:endParaRPr>
          </a:p>
        </p:txBody>
      </p:sp>
      <p:sp>
        <p:nvSpPr>
          <p:cNvPr id="268" name="Google Shape;268;p32"/>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LDR Circuit</a:t>
            </a:r>
            <a:endParaRPr b="1" i="0" sz="2400" u="none" cap="none" strike="noStrike">
              <a:solidFill>
                <a:srgbClr val="E3AE24"/>
              </a:solidFill>
              <a:latin typeface="Impact"/>
              <a:ea typeface="Impact"/>
              <a:cs typeface="Impact"/>
              <a:sym typeface="Impact"/>
            </a:endParaRPr>
          </a:p>
        </p:txBody>
      </p:sp>
      <p:pic>
        <p:nvPicPr>
          <p:cNvPr id="269" name="Google Shape;269;p32"/>
          <p:cNvPicPr preferRelativeResize="0"/>
          <p:nvPr/>
        </p:nvPicPr>
        <p:blipFill>
          <a:blip r:embed="rId3">
            <a:alphaModFix/>
          </a:blip>
          <a:stretch>
            <a:fillRect/>
          </a:stretch>
        </p:blipFill>
        <p:spPr>
          <a:xfrm>
            <a:off x="3203700" y="1519843"/>
            <a:ext cx="5787899" cy="3821309"/>
          </a:xfrm>
          <a:prstGeom prst="rect">
            <a:avLst/>
          </a:prstGeom>
          <a:noFill/>
          <a:ln>
            <a:no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3"/>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275" name="Google Shape;275;p33"/>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Motor Drivers</a:t>
            </a:r>
            <a:endParaRPr b="1" i="0" sz="2400" u="none" cap="none" strike="noStrike">
              <a:solidFill>
                <a:srgbClr val="E3AE24"/>
              </a:solidFill>
              <a:latin typeface="Impact"/>
              <a:ea typeface="Impact"/>
              <a:cs typeface="Impact"/>
              <a:sym typeface="Impact"/>
            </a:endParaRPr>
          </a:p>
        </p:txBody>
      </p:sp>
      <p:pic>
        <p:nvPicPr>
          <p:cNvPr id="276" name="Google Shape;276;p33"/>
          <p:cNvPicPr preferRelativeResize="0"/>
          <p:nvPr/>
        </p:nvPicPr>
        <p:blipFill>
          <a:blip r:embed="rId3">
            <a:alphaModFix/>
          </a:blip>
          <a:stretch>
            <a:fillRect/>
          </a:stretch>
        </p:blipFill>
        <p:spPr>
          <a:xfrm>
            <a:off x="2402450" y="2518743"/>
            <a:ext cx="6450900" cy="3363198"/>
          </a:xfrm>
          <a:prstGeom prst="rect">
            <a:avLst/>
          </a:prstGeom>
          <a:noFill/>
          <a:ln>
            <a:noFill/>
          </a:ln>
        </p:spPr>
      </p:pic>
      <p:sp>
        <p:nvSpPr>
          <p:cNvPr id="277" name="Google Shape;277;p33"/>
          <p:cNvSpPr txBox="1"/>
          <p:nvPr>
            <p:ph idx="2" type="body"/>
          </p:nvPr>
        </p:nvSpPr>
        <p:spPr>
          <a:xfrm>
            <a:off x="457200" y="2269875"/>
            <a:ext cx="2511000" cy="13227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MOSFET acts as ESC’s power switch</a:t>
            </a:r>
            <a:endParaRPr>
              <a:solidFill>
                <a:srgbClr val="000000"/>
              </a:solidFill>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4"/>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283" name="Google Shape;283;p34"/>
          <p:cNvSpPr txBox="1"/>
          <p:nvPr>
            <p:ph idx="2" type="body"/>
          </p:nvPr>
        </p:nvSpPr>
        <p:spPr>
          <a:xfrm>
            <a:off x="457200" y="1519850"/>
            <a:ext cx="2169900" cy="31260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Power LED</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8 Mhz Crystal</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Decoupling Caps</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Blinking LED</a:t>
            </a:r>
            <a:endParaRPr sz="2400">
              <a:solidFill>
                <a:srgbClr val="000000"/>
              </a:solidFill>
            </a:endParaRPr>
          </a:p>
        </p:txBody>
      </p:sp>
      <p:sp>
        <p:nvSpPr>
          <p:cNvPr id="284" name="Google Shape;284;p34"/>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Microcontroller</a:t>
            </a:r>
            <a:endParaRPr b="1" i="0" sz="2400" u="none" cap="none" strike="noStrike">
              <a:solidFill>
                <a:srgbClr val="E3AE24"/>
              </a:solidFill>
              <a:latin typeface="Impact"/>
              <a:ea typeface="Impact"/>
              <a:cs typeface="Impact"/>
              <a:sym typeface="Impact"/>
            </a:endParaRPr>
          </a:p>
        </p:txBody>
      </p:sp>
      <p:pic>
        <p:nvPicPr>
          <p:cNvPr id="285" name="Google Shape;285;p34"/>
          <p:cNvPicPr preferRelativeResize="0"/>
          <p:nvPr/>
        </p:nvPicPr>
        <p:blipFill rotWithShape="1">
          <a:blip r:embed="rId3">
            <a:alphaModFix/>
          </a:blip>
          <a:srcRect b="0" l="0" r="0" t="0"/>
          <a:stretch/>
        </p:blipFill>
        <p:spPr>
          <a:xfrm>
            <a:off x="2717750" y="1519850"/>
            <a:ext cx="6173172" cy="4775877"/>
          </a:xfrm>
          <a:prstGeom prst="rect">
            <a:avLst/>
          </a:prstGeom>
          <a:noFill/>
          <a:ln>
            <a:noFill/>
          </a:ln>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5"/>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291" name="Google Shape;291;p35"/>
          <p:cNvSpPr txBox="1"/>
          <p:nvPr>
            <p:ph idx="2" type="body"/>
          </p:nvPr>
        </p:nvSpPr>
        <p:spPr>
          <a:xfrm>
            <a:off x="457200" y="1276700"/>
            <a:ext cx="3008700" cy="44070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Jumper controls pull up or pull down resistor on BOOT1. </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Pullup used with STLINK programming</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Pulldown used with UART programming</a:t>
            </a:r>
            <a:endParaRPr sz="2400">
              <a:solidFill>
                <a:srgbClr val="000000"/>
              </a:solidFill>
            </a:endParaRPr>
          </a:p>
        </p:txBody>
      </p:sp>
      <p:sp>
        <p:nvSpPr>
          <p:cNvPr id="292" name="Google Shape;292;p35"/>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3AE24"/>
              </a:buClr>
              <a:buSzPts val="2400"/>
              <a:buFont typeface="Impact"/>
              <a:buNone/>
            </a:pPr>
            <a:r>
              <a:rPr lang="en-US" sz="2400"/>
              <a:t>BOOT1</a:t>
            </a:r>
            <a:endParaRPr sz="2400"/>
          </a:p>
          <a:p>
            <a:pPr indent="0" lvl="0" marL="0" marR="0" rtl="0" algn="l">
              <a:spcBef>
                <a:spcPts val="0"/>
              </a:spcBef>
              <a:spcAft>
                <a:spcPts val="0"/>
              </a:spcAft>
              <a:buClr>
                <a:srgbClr val="E3AE24"/>
              </a:buClr>
              <a:buSzPts val="2400"/>
              <a:buFont typeface="Impact"/>
              <a:buNone/>
            </a:pPr>
            <a:r>
              <a:t/>
            </a:r>
            <a:endParaRPr b="0" sz="2200">
              <a:solidFill>
                <a:srgbClr val="000000"/>
              </a:solidFill>
              <a:latin typeface="Arial"/>
              <a:ea typeface="Arial"/>
              <a:cs typeface="Arial"/>
              <a:sym typeface="Arial"/>
            </a:endParaRPr>
          </a:p>
        </p:txBody>
      </p:sp>
      <p:pic>
        <p:nvPicPr>
          <p:cNvPr id="293" name="Google Shape;293;p35"/>
          <p:cNvPicPr preferRelativeResize="0"/>
          <p:nvPr/>
        </p:nvPicPr>
        <p:blipFill>
          <a:blip r:embed="rId3">
            <a:alphaModFix/>
          </a:blip>
          <a:stretch>
            <a:fillRect/>
          </a:stretch>
        </p:blipFill>
        <p:spPr>
          <a:xfrm>
            <a:off x="3465900" y="1473774"/>
            <a:ext cx="5278876" cy="4407151"/>
          </a:xfrm>
          <a:prstGeom prst="rect">
            <a:avLst/>
          </a:prstGeom>
          <a:noFill/>
          <a:ln>
            <a:no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6"/>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299" name="Google Shape;299;p36"/>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BOOT0 and NRST</a:t>
            </a:r>
            <a:endParaRPr b="1" i="0" sz="2400" u="none" cap="none" strike="noStrike">
              <a:solidFill>
                <a:srgbClr val="E3AE24"/>
              </a:solidFill>
              <a:latin typeface="Impact"/>
              <a:ea typeface="Impact"/>
              <a:cs typeface="Impact"/>
              <a:sym typeface="Impact"/>
            </a:endParaRPr>
          </a:p>
        </p:txBody>
      </p:sp>
      <p:pic>
        <p:nvPicPr>
          <p:cNvPr id="300" name="Google Shape;300;p36"/>
          <p:cNvPicPr preferRelativeResize="0"/>
          <p:nvPr/>
        </p:nvPicPr>
        <p:blipFill>
          <a:blip r:embed="rId3">
            <a:alphaModFix/>
          </a:blip>
          <a:stretch>
            <a:fillRect/>
          </a:stretch>
        </p:blipFill>
        <p:spPr>
          <a:xfrm>
            <a:off x="3665750" y="1367450"/>
            <a:ext cx="5027349" cy="4467424"/>
          </a:xfrm>
          <a:prstGeom prst="rect">
            <a:avLst/>
          </a:prstGeom>
          <a:noFill/>
          <a:ln>
            <a:noFill/>
          </a:ln>
        </p:spPr>
      </p:pic>
      <p:sp>
        <p:nvSpPr>
          <p:cNvPr id="301" name="Google Shape;301;p36"/>
          <p:cNvSpPr txBox="1"/>
          <p:nvPr>
            <p:ph idx="2" type="body"/>
          </p:nvPr>
        </p:nvSpPr>
        <p:spPr>
          <a:xfrm>
            <a:off x="457200" y="1276700"/>
            <a:ext cx="3278100" cy="47241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JP2 controls manual reset or reset </a:t>
            </a:r>
            <a:r>
              <a:rPr lang="en-US" sz="2200">
                <a:solidFill>
                  <a:srgbClr val="000000"/>
                </a:solidFill>
              </a:rPr>
              <a:t>using </a:t>
            </a:r>
            <a:r>
              <a:rPr lang="en-US" sz="2200">
                <a:solidFill>
                  <a:srgbClr val="000000"/>
                </a:solidFill>
              </a:rPr>
              <a:t>ESP8266</a:t>
            </a:r>
            <a:endParaRPr sz="2200">
              <a:solidFill>
                <a:srgbClr val="000000"/>
              </a:solidFill>
            </a:endParaRPr>
          </a:p>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NRST is </a:t>
            </a:r>
            <a:r>
              <a:rPr lang="en-US" sz="2200">
                <a:solidFill>
                  <a:srgbClr val="000000"/>
                </a:solidFill>
              </a:rPr>
              <a:t>connected</a:t>
            </a:r>
            <a:r>
              <a:rPr lang="en-US" sz="2200">
                <a:solidFill>
                  <a:srgbClr val="000000"/>
                </a:solidFill>
              </a:rPr>
              <a:t> to STLINK header</a:t>
            </a:r>
            <a:endParaRPr sz="2200">
              <a:solidFill>
                <a:srgbClr val="000000"/>
              </a:solidFill>
            </a:endParaRPr>
          </a:p>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JP1 pulldown by default</a:t>
            </a:r>
            <a:endParaRPr sz="2200">
              <a:solidFill>
                <a:srgbClr val="000000"/>
              </a:solidFill>
            </a:endParaRPr>
          </a:p>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pulling up JP1 enables UART programming controlled by ESP8266</a:t>
            </a:r>
            <a:endParaRPr sz="2200">
              <a:solidFill>
                <a:srgbClr val="000000"/>
              </a:solidFill>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7"/>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307" name="Google Shape;307;p37"/>
          <p:cNvSpPr txBox="1"/>
          <p:nvPr>
            <p:ph idx="2" type="body"/>
          </p:nvPr>
        </p:nvSpPr>
        <p:spPr>
          <a:xfrm>
            <a:off x="457200" y="2515950"/>
            <a:ext cx="2690700" cy="18261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MLX90393 Magnetic Node</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SPI</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Onboard</a:t>
            </a:r>
            <a:endParaRPr sz="2400">
              <a:solidFill>
                <a:srgbClr val="000000"/>
              </a:solidFill>
            </a:endParaRPr>
          </a:p>
        </p:txBody>
      </p:sp>
      <p:sp>
        <p:nvSpPr>
          <p:cNvPr id="308" name="Google Shape;308;p37"/>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Compass</a:t>
            </a:r>
            <a:endParaRPr b="1" i="0" sz="2400" u="none" cap="none" strike="noStrike">
              <a:solidFill>
                <a:srgbClr val="E3AE24"/>
              </a:solidFill>
              <a:latin typeface="Impact"/>
              <a:ea typeface="Impact"/>
              <a:cs typeface="Impact"/>
              <a:sym typeface="Impact"/>
            </a:endParaRPr>
          </a:p>
        </p:txBody>
      </p:sp>
      <p:pic>
        <p:nvPicPr>
          <p:cNvPr id="309" name="Google Shape;309;p37"/>
          <p:cNvPicPr preferRelativeResize="0"/>
          <p:nvPr/>
        </p:nvPicPr>
        <p:blipFill>
          <a:blip r:embed="rId3">
            <a:alphaModFix/>
          </a:blip>
          <a:stretch>
            <a:fillRect/>
          </a:stretch>
        </p:blipFill>
        <p:spPr>
          <a:xfrm>
            <a:off x="3359700" y="1449543"/>
            <a:ext cx="4941873" cy="5185757"/>
          </a:xfrm>
          <a:prstGeom prst="rect">
            <a:avLst/>
          </a:prstGeom>
          <a:noFill/>
          <a:ln>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8"/>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315" name="Google Shape;315;p38"/>
          <p:cNvSpPr txBox="1"/>
          <p:nvPr>
            <p:ph idx="2" type="body"/>
          </p:nvPr>
        </p:nvSpPr>
        <p:spPr>
          <a:xfrm>
            <a:off x="457200" y="1822800"/>
            <a:ext cx="2667600" cy="34773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Compass Breakout</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I2C interface</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Used when </a:t>
            </a:r>
            <a:r>
              <a:rPr lang="en-US" sz="2400">
                <a:solidFill>
                  <a:srgbClr val="000000"/>
                </a:solidFill>
              </a:rPr>
              <a:t>magnetic</a:t>
            </a:r>
            <a:r>
              <a:rPr lang="en-US" sz="2400">
                <a:solidFill>
                  <a:srgbClr val="000000"/>
                </a:solidFill>
              </a:rPr>
              <a:t> interference is too big on the PCB</a:t>
            </a:r>
            <a:endParaRPr sz="2400">
              <a:solidFill>
                <a:srgbClr val="000000"/>
              </a:solidFill>
            </a:endParaRPr>
          </a:p>
        </p:txBody>
      </p:sp>
      <p:sp>
        <p:nvSpPr>
          <p:cNvPr id="316" name="Google Shape;316;p38"/>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Compass Breakout</a:t>
            </a:r>
            <a:endParaRPr b="1" i="0" sz="2400" u="none" cap="none" strike="noStrike">
              <a:solidFill>
                <a:srgbClr val="E3AE24"/>
              </a:solidFill>
              <a:latin typeface="Impact"/>
              <a:ea typeface="Impact"/>
              <a:cs typeface="Impact"/>
              <a:sym typeface="Impact"/>
            </a:endParaRPr>
          </a:p>
        </p:txBody>
      </p:sp>
      <p:pic>
        <p:nvPicPr>
          <p:cNvPr id="317" name="Google Shape;317;p38"/>
          <p:cNvPicPr preferRelativeResize="0"/>
          <p:nvPr/>
        </p:nvPicPr>
        <p:blipFill rotWithShape="1">
          <a:blip r:embed="rId3">
            <a:alphaModFix/>
          </a:blip>
          <a:srcRect b="0" l="8079" r="0" t="0"/>
          <a:stretch/>
        </p:blipFill>
        <p:spPr>
          <a:xfrm>
            <a:off x="3124825" y="1519850"/>
            <a:ext cx="5866774" cy="5010049"/>
          </a:xfrm>
          <a:prstGeom prst="rect">
            <a:avLst/>
          </a:prstGeom>
          <a:noFill/>
          <a:ln>
            <a:noFill/>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39"/>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323" name="Google Shape;323;p39"/>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ESP8266 Wifi Module and Debug</a:t>
            </a:r>
            <a:endParaRPr b="1" i="0" sz="2400" u="none" cap="none" strike="noStrike">
              <a:solidFill>
                <a:srgbClr val="E3AE24"/>
              </a:solidFill>
              <a:latin typeface="Impact"/>
              <a:ea typeface="Impact"/>
              <a:cs typeface="Impact"/>
              <a:sym typeface="Impact"/>
            </a:endParaRPr>
          </a:p>
        </p:txBody>
      </p:sp>
      <p:pic>
        <p:nvPicPr>
          <p:cNvPr id="324" name="Google Shape;324;p39"/>
          <p:cNvPicPr preferRelativeResize="0"/>
          <p:nvPr/>
        </p:nvPicPr>
        <p:blipFill rotWithShape="1">
          <a:blip r:embed="rId3">
            <a:alphaModFix/>
          </a:blip>
          <a:srcRect b="0" l="5047" r="7163" t="0"/>
          <a:stretch/>
        </p:blipFill>
        <p:spPr>
          <a:xfrm>
            <a:off x="3107150" y="1879325"/>
            <a:ext cx="5585949" cy="4466700"/>
          </a:xfrm>
          <a:prstGeom prst="rect">
            <a:avLst/>
          </a:prstGeom>
          <a:noFill/>
          <a:ln>
            <a:noFill/>
          </a:ln>
        </p:spPr>
      </p:pic>
      <p:sp>
        <p:nvSpPr>
          <p:cNvPr id="325" name="Google Shape;325;p39"/>
          <p:cNvSpPr txBox="1"/>
          <p:nvPr>
            <p:ph idx="2" type="body"/>
          </p:nvPr>
        </p:nvSpPr>
        <p:spPr>
          <a:xfrm>
            <a:off x="457200" y="1497925"/>
            <a:ext cx="3078300" cy="39498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ESP8266 Header</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JP4 enables UART debugging for ESP8266</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ESP8266 GPIO’s utilized for microcontroller programming over UART</a:t>
            </a:r>
            <a:endParaRPr sz="2400">
              <a:solidFill>
                <a:srgbClr val="000000"/>
              </a:solidFill>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3"/>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PROJECT OVERVIEW</a:t>
            </a:r>
            <a:endParaRPr b="0" i="0" sz="4400" u="none" cap="none" strike="noStrike">
              <a:solidFill>
                <a:schemeClr val="lt1"/>
              </a:solidFill>
              <a:latin typeface="Impact"/>
              <a:ea typeface="Impact"/>
              <a:cs typeface="Impact"/>
              <a:sym typeface="Impact"/>
            </a:endParaRPr>
          </a:p>
        </p:txBody>
      </p:sp>
      <p:sp>
        <p:nvSpPr>
          <p:cNvPr id="113" name="Google Shape;113;p13"/>
          <p:cNvSpPr txBox="1"/>
          <p:nvPr>
            <p:ph idx="2" type="body"/>
          </p:nvPr>
        </p:nvSpPr>
        <p:spPr>
          <a:xfrm>
            <a:off x="457200" y="1276709"/>
            <a:ext cx="8235949" cy="4700579"/>
          </a:xfrm>
          <a:prstGeom prst="rect">
            <a:avLst/>
          </a:prstGeom>
          <a:noFill/>
          <a:ln>
            <a:noFill/>
          </a:ln>
        </p:spPr>
        <p:txBody>
          <a:bodyPr anchorCtr="0" anchor="t" bIns="45700" lIns="91425" spcFirstLastPara="1" rIns="91425" wrap="square" tIns="45700">
            <a:noAutofit/>
          </a:bodyPr>
          <a:lstStyle/>
          <a:p>
            <a:pPr indent="-285750" lvl="0" marL="285750" marR="0" rtl="0" algn="l">
              <a:lnSpc>
                <a:spcPct val="115000"/>
              </a:lnSpc>
              <a:spcBef>
                <a:spcPts val="0"/>
              </a:spcBef>
              <a:spcAft>
                <a:spcPts val="0"/>
              </a:spcAft>
              <a:buClr>
                <a:srgbClr val="000000"/>
              </a:buClr>
              <a:buSzPts val="2200"/>
              <a:buFont typeface="Arial"/>
              <a:buChar char="●"/>
            </a:pPr>
            <a:r>
              <a:rPr lang="en-US" sz="2200">
                <a:solidFill>
                  <a:srgbClr val="000000"/>
                </a:solidFill>
              </a:rPr>
              <a:t>A remote-control boat collecting floating garbage</a:t>
            </a:r>
            <a:endParaRPr sz="2200">
              <a:solidFill>
                <a:srgbClr val="000000"/>
              </a:solidFill>
            </a:endParaRPr>
          </a:p>
          <a:p>
            <a:pPr indent="-323850" lvl="1" marL="742950" marR="0" rtl="0" algn="l">
              <a:lnSpc>
                <a:spcPct val="115000"/>
              </a:lnSpc>
              <a:spcBef>
                <a:spcPts val="0"/>
              </a:spcBef>
              <a:spcAft>
                <a:spcPts val="0"/>
              </a:spcAft>
              <a:buClr>
                <a:srgbClr val="000000"/>
              </a:buClr>
              <a:buSzPts val="2200"/>
              <a:buChar char="○"/>
            </a:pPr>
            <a:r>
              <a:rPr lang="en-US" sz="2200">
                <a:solidFill>
                  <a:srgbClr val="000000"/>
                </a:solidFill>
              </a:rPr>
              <a:t>Wi-Fi communication</a:t>
            </a:r>
            <a:endParaRPr sz="2200">
              <a:solidFill>
                <a:srgbClr val="000000"/>
              </a:solidFill>
            </a:endParaRPr>
          </a:p>
          <a:p>
            <a:pPr indent="-323850" lvl="1" marL="742950" rtl="0" algn="l">
              <a:lnSpc>
                <a:spcPct val="115000"/>
              </a:lnSpc>
              <a:spcBef>
                <a:spcPts val="0"/>
              </a:spcBef>
              <a:spcAft>
                <a:spcPts val="0"/>
              </a:spcAft>
              <a:buClr>
                <a:srgbClr val="000000"/>
              </a:buClr>
              <a:buSzPts val="2200"/>
              <a:buChar char="○"/>
            </a:pPr>
            <a:r>
              <a:rPr lang="en-US" sz="2200"/>
              <a:t>A Graphical User Interface</a:t>
            </a:r>
            <a:endParaRPr sz="2200">
              <a:solidFill>
                <a:srgbClr val="000000"/>
              </a:solidFill>
            </a:endParaRPr>
          </a:p>
          <a:p>
            <a:pPr indent="-323850" lvl="1" marL="742950" marR="0" rtl="0" algn="l">
              <a:lnSpc>
                <a:spcPct val="115000"/>
              </a:lnSpc>
              <a:spcBef>
                <a:spcPts val="0"/>
              </a:spcBef>
              <a:spcAft>
                <a:spcPts val="0"/>
              </a:spcAft>
              <a:buClr>
                <a:srgbClr val="000000"/>
              </a:buClr>
              <a:buSzPts val="2200"/>
              <a:buChar char="○"/>
            </a:pPr>
            <a:r>
              <a:rPr lang="en-US" sz="2200">
                <a:solidFill>
                  <a:srgbClr val="000000"/>
                </a:solidFill>
              </a:rPr>
              <a:t>Two operation mode</a:t>
            </a:r>
            <a:endParaRPr sz="2200">
              <a:solidFill>
                <a:srgbClr val="000000"/>
              </a:solidFill>
            </a:endParaRPr>
          </a:p>
          <a:p>
            <a:pPr indent="-266700" lvl="2" marL="1143000" marR="0" rtl="0" algn="l">
              <a:lnSpc>
                <a:spcPct val="115000"/>
              </a:lnSpc>
              <a:spcBef>
                <a:spcPts val="0"/>
              </a:spcBef>
              <a:spcAft>
                <a:spcPts val="0"/>
              </a:spcAft>
              <a:buClr>
                <a:srgbClr val="000000"/>
              </a:buClr>
              <a:buSzPts val="2200"/>
              <a:buChar char="■"/>
            </a:pPr>
            <a:r>
              <a:rPr lang="en-US" sz="2200"/>
              <a:t>M</a:t>
            </a:r>
            <a:r>
              <a:rPr lang="en-US" sz="2200"/>
              <a:t>anual Mode</a:t>
            </a:r>
            <a:endParaRPr sz="2200"/>
          </a:p>
          <a:p>
            <a:pPr indent="-266700" lvl="2" marL="1143000" marR="0" rtl="0" algn="l">
              <a:lnSpc>
                <a:spcPct val="115000"/>
              </a:lnSpc>
              <a:spcBef>
                <a:spcPts val="0"/>
              </a:spcBef>
              <a:spcAft>
                <a:spcPts val="0"/>
              </a:spcAft>
              <a:buClr>
                <a:srgbClr val="000000"/>
              </a:buClr>
              <a:buSzPts val="2200"/>
              <a:buChar char="■"/>
            </a:pPr>
            <a:r>
              <a:rPr lang="en-US" sz="2200"/>
              <a:t>Fix-route Mode</a:t>
            </a:r>
            <a:endParaRPr sz="2200"/>
          </a:p>
          <a:p>
            <a:pPr indent="0" lvl="0" marL="0" marR="0" rtl="0" algn="l">
              <a:lnSpc>
                <a:spcPct val="115000"/>
              </a:lnSpc>
              <a:spcBef>
                <a:spcPts val="0"/>
              </a:spcBef>
              <a:spcAft>
                <a:spcPts val="0"/>
              </a:spcAft>
              <a:buNone/>
            </a:pPr>
            <a:r>
              <a:t/>
            </a:r>
            <a:endParaRPr sz="2200"/>
          </a:p>
          <a:p>
            <a:pPr indent="-285750" lvl="0" marL="285750" marR="0" rtl="0" algn="l">
              <a:lnSpc>
                <a:spcPct val="115000"/>
              </a:lnSpc>
              <a:spcBef>
                <a:spcPts val="0"/>
              </a:spcBef>
              <a:spcAft>
                <a:spcPts val="0"/>
              </a:spcAft>
              <a:buClr>
                <a:srgbClr val="000000"/>
              </a:buClr>
              <a:buSzPts val="2200"/>
              <a:buFont typeface="Arial"/>
              <a:buChar char="●"/>
            </a:pPr>
            <a:r>
              <a:rPr lang="en-US" sz="2200">
                <a:solidFill>
                  <a:srgbClr val="000000"/>
                </a:solidFill>
              </a:rPr>
              <a:t>The user interface on a computer displays</a:t>
            </a:r>
            <a:endParaRPr sz="2200">
              <a:solidFill>
                <a:srgbClr val="000000"/>
              </a:solidFill>
            </a:endParaRPr>
          </a:p>
          <a:p>
            <a:pPr indent="-323850" lvl="1" marL="742950" marR="0" rtl="0" algn="l">
              <a:lnSpc>
                <a:spcPct val="115000"/>
              </a:lnSpc>
              <a:spcBef>
                <a:spcPts val="0"/>
              </a:spcBef>
              <a:spcAft>
                <a:spcPts val="0"/>
              </a:spcAft>
              <a:buClr>
                <a:srgbClr val="000000"/>
              </a:buClr>
              <a:buSzPts val="2200"/>
              <a:buChar char="○"/>
            </a:pPr>
            <a:r>
              <a:rPr lang="en-US" sz="2200">
                <a:solidFill>
                  <a:srgbClr val="000000"/>
                </a:solidFill>
              </a:rPr>
              <a:t>GPS coordinates</a:t>
            </a:r>
            <a:endParaRPr sz="2200">
              <a:solidFill>
                <a:srgbClr val="000000"/>
              </a:solidFill>
            </a:endParaRPr>
          </a:p>
          <a:p>
            <a:pPr indent="-323850" lvl="1" marL="742950" marR="0" rtl="0" algn="l">
              <a:lnSpc>
                <a:spcPct val="115000"/>
              </a:lnSpc>
              <a:spcBef>
                <a:spcPts val="0"/>
              </a:spcBef>
              <a:spcAft>
                <a:spcPts val="0"/>
              </a:spcAft>
              <a:buClr>
                <a:srgbClr val="000000"/>
              </a:buClr>
              <a:buSzPts val="2200"/>
              <a:buChar char="○"/>
            </a:pPr>
            <a:r>
              <a:rPr lang="en-US" sz="2200">
                <a:solidFill>
                  <a:srgbClr val="000000"/>
                </a:solidFill>
              </a:rPr>
              <a:t>Compass degree</a:t>
            </a:r>
            <a:endParaRPr sz="2200">
              <a:solidFill>
                <a:srgbClr val="000000"/>
              </a:solidFill>
            </a:endParaRPr>
          </a:p>
          <a:p>
            <a:pPr indent="-323850" lvl="1" marL="742950" marR="0" rtl="0" algn="l">
              <a:lnSpc>
                <a:spcPct val="115000"/>
              </a:lnSpc>
              <a:spcBef>
                <a:spcPts val="0"/>
              </a:spcBef>
              <a:spcAft>
                <a:spcPts val="0"/>
              </a:spcAft>
              <a:buClr>
                <a:srgbClr val="000000"/>
              </a:buClr>
              <a:buSzPts val="2200"/>
              <a:buChar char="○"/>
            </a:pPr>
            <a:r>
              <a:rPr lang="en-US" sz="2200">
                <a:solidFill>
                  <a:srgbClr val="000000"/>
                </a:solidFill>
              </a:rPr>
              <a:t>Storage room fullness</a:t>
            </a:r>
            <a:endParaRPr sz="2200">
              <a:solidFill>
                <a:srgbClr val="000000"/>
              </a:solidFill>
            </a:endParaRPr>
          </a:p>
        </p:txBody>
      </p:sp>
      <p:sp>
        <p:nvSpPr>
          <p:cNvPr id="114" name="Google Shape;114;p13"/>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Garbage Collecting Boat</a:t>
            </a:r>
            <a:endParaRPr b="1" i="0" sz="2400" u="none" cap="none" strike="noStrike">
              <a:solidFill>
                <a:srgbClr val="E3AE24"/>
              </a:solidFill>
              <a:latin typeface="Impact"/>
              <a:ea typeface="Impact"/>
              <a:cs typeface="Impact"/>
              <a:sym typeface="Impact"/>
            </a:endParaRPr>
          </a:p>
        </p:txBody>
      </p:sp>
      <p:sp>
        <p:nvSpPr>
          <p:cNvPr id="115" name="Google Shape;115;p13"/>
          <p:cNvSpPr txBox="1"/>
          <p:nvPr/>
        </p:nvSpPr>
        <p:spPr>
          <a:xfrm>
            <a:off x="4516675" y="4289425"/>
            <a:ext cx="3650100" cy="16875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lang="en-US" sz="2200"/>
              <a:t>Google Map</a:t>
            </a:r>
            <a:endParaRPr sz="2200"/>
          </a:p>
          <a:p>
            <a:pPr indent="-368300" lvl="0" marL="457200" rtl="0" algn="l">
              <a:lnSpc>
                <a:spcPct val="115000"/>
              </a:lnSpc>
              <a:spcBef>
                <a:spcPts val="0"/>
              </a:spcBef>
              <a:spcAft>
                <a:spcPts val="0"/>
              </a:spcAft>
              <a:buSzPts val="2200"/>
              <a:buChar char="❏"/>
            </a:pPr>
            <a:r>
              <a:rPr lang="en-US" sz="2200"/>
              <a:t>Video Stream</a:t>
            </a:r>
            <a:endParaRPr sz="2200"/>
          </a:p>
          <a:p>
            <a:pPr indent="-368300" lvl="0" marL="457200" rtl="0" algn="l">
              <a:lnSpc>
                <a:spcPct val="115000"/>
              </a:lnSpc>
              <a:spcBef>
                <a:spcPts val="0"/>
              </a:spcBef>
              <a:spcAft>
                <a:spcPts val="0"/>
              </a:spcAft>
              <a:buSzPts val="2200"/>
              <a:buChar char="❏"/>
            </a:pPr>
            <a:r>
              <a:rPr lang="en-US" sz="2200">
                <a:solidFill>
                  <a:schemeClr val="dk1"/>
                </a:solidFill>
              </a:rPr>
              <a:t>Battery voltage</a:t>
            </a:r>
            <a:endParaRPr sz="220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0"/>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331" name="Google Shape;331;p40"/>
          <p:cNvSpPr txBox="1"/>
          <p:nvPr>
            <p:ph idx="2" type="body"/>
          </p:nvPr>
        </p:nvSpPr>
        <p:spPr>
          <a:xfrm>
            <a:off x="457200" y="1553250"/>
            <a:ext cx="3294300" cy="42816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Compass header for compass breakout board using I2C protocol.</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STLINK headers </a:t>
            </a:r>
            <a:r>
              <a:rPr lang="en-US" sz="2400">
                <a:solidFill>
                  <a:srgbClr val="000000"/>
                </a:solidFill>
              </a:rPr>
              <a:t>for STLINK programming</a:t>
            </a:r>
            <a:endParaRPr sz="2400">
              <a:solidFill>
                <a:srgbClr val="000000"/>
              </a:solidFill>
            </a:endParaRPr>
          </a:p>
          <a:p>
            <a:pPr indent="0" lvl="0" marL="285750" marR="0" rtl="0" algn="l">
              <a:spcBef>
                <a:spcPts val="0"/>
              </a:spcBef>
              <a:spcAft>
                <a:spcPts val="0"/>
              </a:spcAft>
              <a:buNone/>
            </a:pPr>
            <a:r>
              <a:t/>
            </a:r>
            <a:endParaRPr sz="2200">
              <a:solidFill>
                <a:srgbClr val="000000"/>
              </a:solidFill>
            </a:endParaRPr>
          </a:p>
        </p:txBody>
      </p:sp>
      <p:sp>
        <p:nvSpPr>
          <p:cNvPr id="332" name="Google Shape;332;p40"/>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Compass Header and STLINK</a:t>
            </a:r>
            <a:endParaRPr b="1" i="0" sz="2400" u="none" cap="none" strike="noStrike">
              <a:solidFill>
                <a:srgbClr val="E3AE24"/>
              </a:solidFill>
              <a:latin typeface="Impact"/>
              <a:ea typeface="Impact"/>
              <a:cs typeface="Impact"/>
              <a:sym typeface="Impact"/>
            </a:endParaRPr>
          </a:p>
        </p:txBody>
      </p:sp>
      <p:pic>
        <p:nvPicPr>
          <p:cNvPr id="333" name="Google Shape;333;p40"/>
          <p:cNvPicPr preferRelativeResize="0"/>
          <p:nvPr/>
        </p:nvPicPr>
        <p:blipFill>
          <a:blip r:embed="rId3">
            <a:alphaModFix/>
          </a:blip>
          <a:stretch>
            <a:fillRect/>
          </a:stretch>
        </p:blipFill>
        <p:spPr>
          <a:xfrm>
            <a:off x="4168825" y="1367443"/>
            <a:ext cx="3499494" cy="5185758"/>
          </a:xfrm>
          <a:prstGeom prst="rect">
            <a:avLst/>
          </a:prstGeom>
          <a:noFill/>
          <a:ln>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1"/>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ELECTRICAL SCHEMATIC</a:t>
            </a:r>
            <a:endParaRPr b="0" i="0" sz="4400" u="none" cap="none" strike="noStrike">
              <a:solidFill>
                <a:schemeClr val="lt1"/>
              </a:solidFill>
              <a:latin typeface="Impact"/>
              <a:ea typeface="Impact"/>
              <a:cs typeface="Impact"/>
              <a:sym typeface="Impact"/>
            </a:endParaRPr>
          </a:p>
        </p:txBody>
      </p:sp>
      <p:sp>
        <p:nvSpPr>
          <p:cNvPr id="339" name="Google Shape;339;p41"/>
          <p:cNvSpPr txBox="1"/>
          <p:nvPr>
            <p:ph idx="2" type="body"/>
          </p:nvPr>
        </p:nvSpPr>
        <p:spPr>
          <a:xfrm>
            <a:off x="494075" y="2320600"/>
            <a:ext cx="2778300" cy="23160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GPS Header</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Jumper enables UART debugging of GPS module</a:t>
            </a:r>
            <a:endParaRPr sz="2400">
              <a:solidFill>
                <a:srgbClr val="000000"/>
              </a:solidFill>
            </a:endParaRPr>
          </a:p>
        </p:txBody>
      </p:sp>
      <p:sp>
        <p:nvSpPr>
          <p:cNvPr id="340" name="Google Shape;340;p41"/>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GPS  Module and GPS Debug</a:t>
            </a:r>
            <a:endParaRPr b="1" i="0" sz="2400" u="none" cap="none" strike="noStrike">
              <a:solidFill>
                <a:srgbClr val="E3AE24"/>
              </a:solidFill>
              <a:latin typeface="Impact"/>
              <a:ea typeface="Impact"/>
              <a:cs typeface="Impact"/>
              <a:sym typeface="Impact"/>
            </a:endParaRPr>
          </a:p>
        </p:txBody>
      </p:sp>
      <p:pic>
        <p:nvPicPr>
          <p:cNvPr id="341" name="Google Shape;341;p41"/>
          <p:cNvPicPr preferRelativeResize="0"/>
          <p:nvPr/>
        </p:nvPicPr>
        <p:blipFill rotWithShape="1">
          <a:blip r:embed="rId3">
            <a:alphaModFix/>
          </a:blip>
          <a:srcRect b="0" l="11979" r="0" t="0"/>
          <a:stretch/>
        </p:blipFill>
        <p:spPr>
          <a:xfrm>
            <a:off x="3705526" y="1431375"/>
            <a:ext cx="4546001" cy="5185751"/>
          </a:xfrm>
          <a:prstGeom prst="rect">
            <a:avLst/>
          </a:prstGeom>
          <a:noFill/>
          <a:ln>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2"/>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PCB LAYOUT</a:t>
            </a:r>
            <a:endParaRPr b="0" i="0" sz="4400" u="none" cap="none" strike="noStrike">
              <a:solidFill>
                <a:schemeClr val="lt1"/>
              </a:solidFill>
              <a:latin typeface="Impact"/>
              <a:ea typeface="Impact"/>
              <a:cs typeface="Impact"/>
              <a:sym typeface="Impact"/>
            </a:endParaRPr>
          </a:p>
        </p:txBody>
      </p:sp>
      <p:sp>
        <p:nvSpPr>
          <p:cNvPr id="347" name="Google Shape;347;p42"/>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Overview</a:t>
            </a:r>
            <a:endParaRPr b="1" i="0" sz="2400" u="none" cap="none" strike="noStrike">
              <a:solidFill>
                <a:srgbClr val="E3AE24"/>
              </a:solidFill>
              <a:latin typeface="Impact"/>
              <a:ea typeface="Impact"/>
              <a:cs typeface="Impact"/>
              <a:sym typeface="Impact"/>
            </a:endParaRPr>
          </a:p>
        </p:txBody>
      </p:sp>
      <p:pic>
        <p:nvPicPr>
          <p:cNvPr id="348" name="Google Shape;348;p42"/>
          <p:cNvPicPr preferRelativeResize="0"/>
          <p:nvPr/>
        </p:nvPicPr>
        <p:blipFill>
          <a:blip r:embed="rId3">
            <a:alphaModFix/>
          </a:blip>
          <a:stretch>
            <a:fillRect/>
          </a:stretch>
        </p:blipFill>
        <p:spPr>
          <a:xfrm rot="5400000">
            <a:off x="2470379" y="-686311"/>
            <a:ext cx="4203224" cy="9133954"/>
          </a:xfrm>
          <a:prstGeom prst="rect">
            <a:avLst/>
          </a:prstGeom>
          <a:noFill/>
          <a:ln>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3"/>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PCB LAYOUT</a:t>
            </a:r>
            <a:endParaRPr b="0" i="0" sz="4400" u="none" cap="none" strike="noStrike">
              <a:solidFill>
                <a:schemeClr val="lt1"/>
              </a:solidFill>
              <a:latin typeface="Impact"/>
              <a:ea typeface="Impact"/>
              <a:cs typeface="Impact"/>
              <a:sym typeface="Impact"/>
            </a:endParaRPr>
          </a:p>
        </p:txBody>
      </p:sp>
      <p:sp>
        <p:nvSpPr>
          <p:cNvPr id="354" name="Google Shape;354;p43"/>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Overview</a:t>
            </a:r>
            <a:endParaRPr b="1" i="0" sz="2400" u="none" cap="none" strike="noStrike">
              <a:solidFill>
                <a:srgbClr val="E3AE24"/>
              </a:solidFill>
              <a:latin typeface="Impact"/>
              <a:ea typeface="Impact"/>
              <a:cs typeface="Impact"/>
              <a:sym typeface="Impact"/>
            </a:endParaRPr>
          </a:p>
        </p:txBody>
      </p:sp>
      <p:pic>
        <p:nvPicPr>
          <p:cNvPr id="355" name="Google Shape;355;p43"/>
          <p:cNvPicPr preferRelativeResize="0"/>
          <p:nvPr/>
        </p:nvPicPr>
        <p:blipFill>
          <a:blip r:embed="rId3">
            <a:alphaModFix/>
          </a:blip>
          <a:stretch>
            <a:fillRect/>
          </a:stretch>
        </p:blipFill>
        <p:spPr>
          <a:xfrm rot="5400000">
            <a:off x="6577177" y="4175451"/>
            <a:ext cx="1556424" cy="3382221"/>
          </a:xfrm>
          <a:prstGeom prst="rect">
            <a:avLst/>
          </a:prstGeom>
          <a:noFill/>
          <a:ln>
            <a:noFill/>
          </a:ln>
        </p:spPr>
      </p:pic>
      <p:sp>
        <p:nvSpPr>
          <p:cNvPr id="356" name="Google Shape;356;p43"/>
          <p:cNvSpPr txBox="1"/>
          <p:nvPr>
            <p:ph idx="2" type="body"/>
          </p:nvPr>
        </p:nvSpPr>
        <p:spPr>
          <a:xfrm>
            <a:off x="457200" y="1276700"/>
            <a:ext cx="8639100" cy="39081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rgbClr val="000000"/>
              </a:buClr>
              <a:buSzPts val="1800"/>
              <a:buChar char="●"/>
            </a:pPr>
            <a:r>
              <a:rPr lang="en-US" sz="1800">
                <a:solidFill>
                  <a:srgbClr val="000000"/>
                </a:solidFill>
              </a:rPr>
              <a:t>160.02mm*78.74mm PCB </a:t>
            </a:r>
            <a:r>
              <a:rPr lang="en-US" sz="1800">
                <a:solidFill>
                  <a:srgbClr val="000000"/>
                </a:solidFill>
              </a:rPr>
              <a:t>dimension</a:t>
            </a:r>
            <a:r>
              <a:rPr lang="en-US" sz="1800">
                <a:solidFill>
                  <a:srgbClr val="000000"/>
                </a:solidFill>
              </a:rPr>
              <a:t> excluding compass breakout board</a:t>
            </a:r>
            <a:endParaRPr sz="1800">
              <a:solidFill>
                <a:srgbClr val="000000"/>
              </a:solidFill>
            </a:endParaRPr>
          </a:p>
          <a:p>
            <a:pPr indent="-342900" lvl="1" marL="914400" marR="0" rtl="0" algn="l">
              <a:spcBef>
                <a:spcPts val="0"/>
              </a:spcBef>
              <a:spcAft>
                <a:spcPts val="0"/>
              </a:spcAft>
              <a:buClr>
                <a:srgbClr val="000000"/>
              </a:buClr>
              <a:buSzPts val="1800"/>
              <a:buChar char="○"/>
            </a:pPr>
            <a:r>
              <a:rPr lang="en-US" sz="1800">
                <a:solidFill>
                  <a:srgbClr val="000000"/>
                </a:solidFill>
              </a:rPr>
              <a:t>193.98mm*78.74mm including compass breakout board</a:t>
            </a:r>
            <a:endParaRPr sz="1800">
              <a:solidFill>
                <a:srgbClr val="000000"/>
              </a:solidFill>
            </a:endParaRPr>
          </a:p>
          <a:p>
            <a:pPr indent="-342900" lvl="0" marL="457200" marR="0" rtl="0" algn="l">
              <a:spcBef>
                <a:spcPts val="0"/>
              </a:spcBef>
              <a:spcAft>
                <a:spcPts val="0"/>
              </a:spcAft>
              <a:buClr>
                <a:srgbClr val="000000"/>
              </a:buClr>
              <a:buSzPts val="1800"/>
              <a:buChar char="●"/>
            </a:pPr>
            <a:r>
              <a:rPr lang="en-US" sz="1800">
                <a:solidFill>
                  <a:srgbClr val="000000"/>
                </a:solidFill>
              </a:rPr>
              <a:t>Slot mounted</a:t>
            </a:r>
            <a:endParaRPr sz="1800">
              <a:solidFill>
                <a:srgbClr val="000000"/>
              </a:solidFill>
            </a:endParaRPr>
          </a:p>
          <a:p>
            <a:pPr indent="-342900" lvl="1" marL="914400" marR="0" rtl="0" algn="l">
              <a:spcBef>
                <a:spcPts val="0"/>
              </a:spcBef>
              <a:spcAft>
                <a:spcPts val="0"/>
              </a:spcAft>
              <a:buClr>
                <a:srgbClr val="000000"/>
              </a:buClr>
              <a:buSzPts val="1800"/>
              <a:buChar char="○"/>
            </a:pPr>
            <a:r>
              <a:rPr lang="en-US" sz="1800">
                <a:solidFill>
                  <a:srgbClr val="000000"/>
                </a:solidFill>
              </a:rPr>
              <a:t>Package 80mm wide</a:t>
            </a:r>
            <a:endParaRPr sz="1800">
              <a:solidFill>
                <a:srgbClr val="000000"/>
              </a:solidFill>
            </a:endParaRPr>
          </a:p>
          <a:p>
            <a:pPr indent="-342900" lvl="1" marL="914400" marR="0" rtl="0" algn="l">
              <a:spcBef>
                <a:spcPts val="0"/>
              </a:spcBef>
              <a:spcAft>
                <a:spcPts val="0"/>
              </a:spcAft>
              <a:buClr>
                <a:srgbClr val="000000"/>
              </a:buClr>
              <a:buSzPts val="1800"/>
              <a:buChar char="○"/>
            </a:pPr>
            <a:r>
              <a:rPr lang="en-US" sz="1800">
                <a:solidFill>
                  <a:srgbClr val="000000"/>
                </a:solidFill>
              </a:rPr>
              <a:t>Board has at least 1.27mm space without components on both sides used for mounting</a:t>
            </a:r>
            <a:endParaRPr sz="1800">
              <a:solidFill>
                <a:srgbClr val="000000"/>
              </a:solidFill>
            </a:endParaRPr>
          </a:p>
          <a:p>
            <a:pPr indent="-342900" lvl="0" marL="457200" marR="0" rtl="0" algn="l">
              <a:spcBef>
                <a:spcPts val="0"/>
              </a:spcBef>
              <a:spcAft>
                <a:spcPts val="0"/>
              </a:spcAft>
              <a:buClr>
                <a:srgbClr val="000000"/>
              </a:buClr>
              <a:buSzPts val="1800"/>
              <a:buChar char="●"/>
            </a:pPr>
            <a:r>
              <a:rPr lang="en-US" sz="1800">
                <a:solidFill>
                  <a:srgbClr val="000000"/>
                </a:solidFill>
              </a:rPr>
              <a:t>Heavily utilizes connectors for a modular design</a:t>
            </a:r>
            <a:endParaRPr sz="1800">
              <a:solidFill>
                <a:srgbClr val="000000"/>
              </a:solidFill>
            </a:endParaRPr>
          </a:p>
          <a:p>
            <a:pPr indent="-342900" lvl="1" marL="914400" marR="0" rtl="0" algn="l">
              <a:spcBef>
                <a:spcPts val="0"/>
              </a:spcBef>
              <a:spcAft>
                <a:spcPts val="0"/>
              </a:spcAft>
              <a:buClr>
                <a:srgbClr val="000000"/>
              </a:buClr>
              <a:buSzPts val="1800"/>
              <a:buChar char="○"/>
            </a:pPr>
            <a:r>
              <a:rPr lang="en-US" sz="1800">
                <a:solidFill>
                  <a:srgbClr val="000000"/>
                </a:solidFill>
              </a:rPr>
              <a:t>XT60 used for power connectors</a:t>
            </a:r>
            <a:endParaRPr sz="1800">
              <a:solidFill>
                <a:srgbClr val="000000"/>
              </a:solidFill>
            </a:endParaRPr>
          </a:p>
          <a:p>
            <a:pPr indent="-342900" lvl="1" marL="914400" marR="0" rtl="0" algn="l">
              <a:spcBef>
                <a:spcPts val="0"/>
              </a:spcBef>
              <a:spcAft>
                <a:spcPts val="0"/>
              </a:spcAft>
              <a:buClr>
                <a:srgbClr val="000000"/>
              </a:buClr>
              <a:buSzPts val="1800"/>
              <a:buChar char="○"/>
            </a:pPr>
            <a:r>
              <a:rPr lang="en-US" sz="1800">
                <a:solidFill>
                  <a:srgbClr val="000000"/>
                </a:solidFill>
              </a:rPr>
              <a:t>MTA used for almost every peripheral</a:t>
            </a:r>
            <a:endParaRPr sz="1800">
              <a:solidFill>
                <a:srgbClr val="000000"/>
              </a:solidFill>
            </a:endParaRPr>
          </a:p>
          <a:p>
            <a:pPr indent="-342900" lvl="1" marL="914400" marR="0" rtl="0" algn="l">
              <a:spcBef>
                <a:spcPts val="0"/>
              </a:spcBef>
              <a:spcAft>
                <a:spcPts val="0"/>
              </a:spcAft>
              <a:buClr>
                <a:srgbClr val="000000"/>
              </a:buClr>
              <a:buSzPts val="1800"/>
              <a:buChar char="○"/>
            </a:pPr>
            <a:r>
              <a:rPr lang="en-US" sz="1800">
                <a:solidFill>
                  <a:srgbClr val="000000"/>
                </a:solidFill>
              </a:rPr>
              <a:t>USB for LTE modem and Raspberry Pi</a:t>
            </a:r>
            <a:endParaRPr sz="1800">
              <a:solidFill>
                <a:srgbClr val="000000"/>
              </a:solidFill>
            </a:endParaRPr>
          </a:p>
          <a:p>
            <a:pPr indent="-342900" lvl="0" marL="457200" marR="0" rtl="0" algn="l">
              <a:spcBef>
                <a:spcPts val="0"/>
              </a:spcBef>
              <a:spcAft>
                <a:spcPts val="0"/>
              </a:spcAft>
              <a:buClr>
                <a:srgbClr val="000000"/>
              </a:buClr>
              <a:buSzPts val="1800"/>
              <a:buChar char="●"/>
            </a:pPr>
            <a:r>
              <a:rPr lang="en-US" sz="1800">
                <a:solidFill>
                  <a:srgbClr val="000000"/>
                </a:solidFill>
              </a:rPr>
              <a:t>Separate</a:t>
            </a:r>
            <a:r>
              <a:rPr lang="en-US" sz="1800">
                <a:solidFill>
                  <a:srgbClr val="000000"/>
                </a:solidFill>
              </a:rPr>
              <a:t> ground planes connected by battery grounds to minimize noise between circuits</a:t>
            </a:r>
            <a:endParaRPr sz="1800">
              <a:solidFill>
                <a:srgbClr val="000000"/>
              </a:solidFill>
            </a:endParaRPr>
          </a:p>
          <a:p>
            <a:pPr indent="-342900" lvl="0" marL="457200" marR="0" rtl="0" algn="l">
              <a:spcBef>
                <a:spcPts val="0"/>
              </a:spcBef>
              <a:spcAft>
                <a:spcPts val="0"/>
              </a:spcAft>
              <a:buClr>
                <a:srgbClr val="000000"/>
              </a:buClr>
              <a:buSzPts val="1800"/>
              <a:buChar char="●"/>
            </a:pPr>
            <a:r>
              <a:rPr lang="en-US" sz="1800">
                <a:solidFill>
                  <a:srgbClr val="000000"/>
                </a:solidFill>
              </a:rPr>
              <a:t>Board </a:t>
            </a:r>
            <a:r>
              <a:rPr lang="en-US" sz="1800">
                <a:solidFill>
                  <a:srgbClr val="000000"/>
                </a:solidFill>
              </a:rPr>
              <a:t>divided</a:t>
            </a:r>
            <a:r>
              <a:rPr lang="en-US" sz="1800">
                <a:solidFill>
                  <a:srgbClr val="000000"/>
                </a:solidFill>
              </a:rPr>
              <a:t> into power regulator section, main section, high current section, and breakout board</a:t>
            </a:r>
            <a:endParaRPr sz="1800">
              <a:solidFill>
                <a:srgbClr val="000000"/>
              </a:solidFill>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4"/>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PCB LAYOUT</a:t>
            </a:r>
            <a:endParaRPr b="0" i="0" sz="4400" u="none" cap="none" strike="noStrike">
              <a:solidFill>
                <a:schemeClr val="lt1"/>
              </a:solidFill>
              <a:latin typeface="Impact"/>
              <a:ea typeface="Impact"/>
              <a:cs typeface="Impact"/>
              <a:sym typeface="Impact"/>
            </a:endParaRPr>
          </a:p>
        </p:txBody>
      </p:sp>
      <p:sp>
        <p:nvSpPr>
          <p:cNvPr id="362" name="Google Shape;362;p44"/>
          <p:cNvSpPr txBox="1"/>
          <p:nvPr>
            <p:ph idx="2" type="body"/>
          </p:nvPr>
        </p:nvSpPr>
        <p:spPr>
          <a:xfrm>
            <a:off x="457200" y="1276700"/>
            <a:ext cx="8589300" cy="10431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Utilizes XT60 connector for power </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Diodes prevents shorts and current backflow</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Solar panel output is smaller than DCIN </a:t>
            </a:r>
            <a:endParaRPr sz="1800">
              <a:solidFill>
                <a:srgbClr val="000000"/>
              </a:solidFill>
            </a:endParaRPr>
          </a:p>
        </p:txBody>
      </p:sp>
      <p:sp>
        <p:nvSpPr>
          <p:cNvPr id="363" name="Google Shape;363;p44"/>
          <p:cNvSpPr txBox="1"/>
          <p:nvPr>
            <p:ph idx="1" type="body"/>
          </p:nvPr>
        </p:nvSpPr>
        <p:spPr>
          <a:xfrm>
            <a:off x="460350" y="918668"/>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Power</a:t>
            </a:r>
            <a:endParaRPr b="1" i="0" sz="2400" u="none" cap="none" strike="noStrike">
              <a:solidFill>
                <a:srgbClr val="E3AE24"/>
              </a:solidFill>
              <a:latin typeface="Impact"/>
              <a:ea typeface="Impact"/>
              <a:cs typeface="Impact"/>
              <a:sym typeface="Impact"/>
            </a:endParaRPr>
          </a:p>
        </p:txBody>
      </p:sp>
      <p:pic>
        <p:nvPicPr>
          <p:cNvPr id="364" name="Google Shape;364;p44"/>
          <p:cNvPicPr preferRelativeResize="0"/>
          <p:nvPr/>
        </p:nvPicPr>
        <p:blipFill rotWithShape="1">
          <a:blip r:embed="rId3">
            <a:alphaModFix/>
          </a:blip>
          <a:srcRect b="0" l="0" r="5695" t="0"/>
          <a:stretch/>
        </p:blipFill>
        <p:spPr>
          <a:xfrm>
            <a:off x="108625" y="2532275"/>
            <a:ext cx="8937876" cy="2787100"/>
          </a:xfrm>
          <a:prstGeom prst="rect">
            <a:avLst/>
          </a:prstGeom>
          <a:noFill/>
          <a:ln>
            <a:noFill/>
          </a:ln>
        </p:spPr>
      </p:pic>
      <p:pic>
        <p:nvPicPr>
          <p:cNvPr id="365" name="Google Shape;365;p44"/>
          <p:cNvPicPr preferRelativeResize="0"/>
          <p:nvPr/>
        </p:nvPicPr>
        <p:blipFill>
          <a:blip r:embed="rId4">
            <a:alphaModFix/>
          </a:blip>
          <a:stretch>
            <a:fillRect/>
          </a:stretch>
        </p:blipFill>
        <p:spPr>
          <a:xfrm rot="5400000">
            <a:off x="6514360" y="-943834"/>
            <a:ext cx="1609149" cy="3496821"/>
          </a:xfrm>
          <a:prstGeom prst="rect">
            <a:avLst/>
          </a:prstGeom>
          <a:noFill/>
          <a:ln>
            <a:noFill/>
          </a:ln>
        </p:spPr>
      </p:pic>
      <p:sp>
        <p:nvSpPr>
          <p:cNvPr id="366" name="Google Shape;366;p44"/>
          <p:cNvSpPr/>
          <p:nvPr/>
        </p:nvSpPr>
        <p:spPr>
          <a:xfrm>
            <a:off x="8102208" y="106774"/>
            <a:ext cx="369000" cy="1395600"/>
          </a:xfrm>
          <a:prstGeom prst="rect">
            <a:avLst/>
          </a:prstGeom>
          <a:solidFill>
            <a:srgbClr val="F3F3F3">
              <a:alpha val="21150"/>
            </a:srgbClr>
          </a:solidFill>
          <a:ln cap="flat" cmpd="sng" w="9525">
            <a:solidFill>
              <a:srgbClr val="FFFFFF"/>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45"/>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PCB LAYOUT</a:t>
            </a:r>
            <a:endParaRPr b="0" i="0" sz="4400" u="none" cap="none" strike="noStrike">
              <a:solidFill>
                <a:schemeClr val="lt1"/>
              </a:solidFill>
              <a:latin typeface="Impact"/>
              <a:ea typeface="Impact"/>
              <a:cs typeface="Impact"/>
              <a:sym typeface="Impact"/>
            </a:endParaRPr>
          </a:p>
        </p:txBody>
      </p:sp>
      <p:sp>
        <p:nvSpPr>
          <p:cNvPr id="372" name="Google Shape;372;p45"/>
          <p:cNvSpPr txBox="1"/>
          <p:nvPr>
            <p:ph idx="2" type="body"/>
          </p:nvPr>
        </p:nvSpPr>
        <p:spPr>
          <a:xfrm>
            <a:off x="457200" y="1322800"/>
            <a:ext cx="6834000" cy="9816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Bottom of PCB</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Prevents switching noise in rest of the circuit</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USB female connectors for Raspberry Pi and LTE modem</a:t>
            </a:r>
            <a:endParaRPr sz="1800">
              <a:solidFill>
                <a:srgbClr val="000000"/>
              </a:solidFill>
            </a:endParaRPr>
          </a:p>
        </p:txBody>
      </p:sp>
      <p:sp>
        <p:nvSpPr>
          <p:cNvPr id="373" name="Google Shape;373;p45"/>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Power Distribution</a:t>
            </a:r>
            <a:endParaRPr b="1" i="0" sz="2400" u="none" cap="none" strike="noStrike">
              <a:solidFill>
                <a:srgbClr val="E3AE24"/>
              </a:solidFill>
              <a:latin typeface="Impact"/>
              <a:ea typeface="Impact"/>
              <a:cs typeface="Impact"/>
              <a:sym typeface="Impact"/>
            </a:endParaRPr>
          </a:p>
        </p:txBody>
      </p:sp>
      <p:pic>
        <p:nvPicPr>
          <p:cNvPr id="374" name="Google Shape;374;p45"/>
          <p:cNvPicPr preferRelativeResize="0"/>
          <p:nvPr/>
        </p:nvPicPr>
        <p:blipFill>
          <a:blip r:embed="rId3">
            <a:alphaModFix/>
          </a:blip>
          <a:stretch>
            <a:fillRect/>
          </a:stretch>
        </p:blipFill>
        <p:spPr>
          <a:xfrm>
            <a:off x="685100" y="2412150"/>
            <a:ext cx="7773801" cy="3570125"/>
          </a:xfrm>
          <a:prstGeom prst="rect">
            <a:avLst/>
          </a:prstGeom>
          <a:noFill/>
          <a:ln>
            <a:noFill/>
          </a:ln>
        </p:spPr>
      </p:pic>
      <p:pic>
        <p:nvPicPr>
          <p:cNvPr id="375" name="Google Shape;375;p45"/>
          <p:cNvPicPr preferRelativeResize="0"/>
          <p:nvPr/>
        </p:nvPicPr>
        <p:blipFill>
          <a:blip r:embed="rId4">
            <a:alphaModFix/>
          </a:blip>
          <a:stretch>
            <a:fillRect/>
          </a:stretch>
        </p:blipFill>
        <p:spPr>
          <a:xfrm rot="5400000">
            <a:off x="6514360" y="-943834"/>
            <a:ext cx="1609149" cy="3496821"/>
          </a:xfrm>
          <a:prstGeom prst="rect">
            <a:avLst/>
          </a:prstGeom>
          <a:noFill/>
          <a:ln>
            <a:noFill/>
          </a:ln>
        </p:spPr>
      </p:pic>
      <p:sp>
        <p:nvSpPr>
          <p:cNvPr id="376" name="Google Shape;376;p45"/>
          <p:cNvSpPr/>
          <p:nvPr/>
        </p:nvSpPr>
        <p:spPr>
          <a:xfrm>
            <a:off x="5706050" y="65650"/>
            <a:ext cx="608700" cy="1406700"/>
          </a:xfrm>
          <a:prstGeom prst="rect">
            <a:avLst/>
          </a:prstGeom>
          <a:solidFill>
            <a:srgbClr val="F3F3F3">
              <a:alpha val="2115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46"/>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PCB LAYOUT</a:t>
            </a:r>
            <a:endParaRPr b="0" i="0" sz="4400" u="none" cap="none" strike="noStrike">
              <a:solidFill>
                <a:schemeClr val="lt1"/>
              </a:solidFill>
              <a:latin typeface="Impact"/>
              <a:ea typeface="Impact"/>
              <a:cs typeface="Impact"/>
              <a:sym typeface="Impact"/>
            </a:endParaRPr>
          </a:p>
        </p:txBody>
      </p:sp>
      <p:sp>
        <p:nvSpPr>
          <p:cNvPr id="382" name="Google Shape;382;p46"/>
          <p:cNvSpPr txBox="1"/>
          <p:nvPr>
            <p:ph idx="2" type="body"/>
          </p:nvPr>
        </p:nvSpPr>
        <p:spPr>
          <a:xfrm>
            <a:off x="374225" y="1889326"/>
            <a:ext cx="2720700" cy="19863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GPS header uses MTA </a:t>
            </a:r>
            <a:r>
              <a:rPr lang="en-US" sz="1800">
                <a:solidFill>
                  <a:srgbClr val="000000"/>
                </a:solidFill>
              </a:rPr>
              <a:t>connector</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LiPo balancing wires uses JST-XH connectors</a:t>
            </a:r>
            <a:endParaRPr sz="1800">
              <a:solidFill>
                <a:srgbClr val="000000"/>
              </a:solidFill>
            </a:endParaRPr>
          </a:p>
        </p:txBody>
      </p:sp>
      <p:sp>
        <p:nvSpPr>
          <p:cNvPr id="383" name="Google Shape;383;p46"/>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GPS Connectors and Battery Monitor</a:t>
            </a:r>
            <a:endParaRPr b="1" i="0" sz="2400" u="none" cap="none" strike="noStrike">
              <a:solidFill>
                <a:srgbClr val="E3AE24"/>
              </a:solidFill>
              <a:latin typeface="Impact"/>
              <a:ea typeface="Impact"/>
              <a:cs typeface="Impact"/>
              <a:sym typeface="Impact"/>
            </a:endParaRPr>
          </a:p>
        </p:txBody>
      </p:sp>
      <p:pic>
        <p:nvPicPr>
          <p:cNvPr id="384" name="Google Shape;384;p46"/>
          <p:cNvPicPr preferRelativeResize="0"/>
          <p:nvPr/>
        </p:nvPicPr>
        <p:blipFill>
          <a:blip r:embed="rId3">
            <a:alphaModFix/>
          </a:blip>
          <a:stretch>
            <a:fillRect/>
          </a:stretch>
        </p:blipFill>
        <p:spPr>
          <a:xfrm>
            <a:off x="3025500" y="1806343"/>
            <a:ext cx="5661299" cy="4385715"/>
          </a:xfrm>
          <a:prstGeom prst="rect">
            <a:avLst/>
          </a:prstGeom>
          <a:noFill/>
          <a:ln>
            <a:noFill/>
          </a:ln>
        </p:spPr>
      </p:pic>
      <p:pic>
        <p:nvPicPr>
          <p:cNvPr id="385" name="Google Shape;385;p46"/>
          <p:cNvPicPr preferRelativeResize="0"/>
          <p:nvPr/>
        </p:nvPicPr>
        <p:blipFill>
          <a:blip r:embed="rId4">
            <a:alphaModFix/>
          </a:blip>
          <a:stretch>
            <a:fillRect/>
          </a:stretch>
        </p:blipFill>
        <p:spPr>
          <a:xfrm rot="5400000">
            <a:off x="6514360" y="-943834"/>
            <a:ext cx="1609149" cy="3496821"/>
          </a:xfrm>
          <a:prstGeom prst="rect">
            <a:avLst/>
          </a:prstGeom>
          <a:noFill/>
          <a:ln>
            <a:noFill/>
          </a:ln>
        </p:spPr>
      </p:pic>
      <p:sp>
        <p:nvSpPr>
          <p:cNvPr id="386" name="Google Shape;386;p46"/>
          <p:cNvSpPr/>
          <p:nvPr/>
        </p:nvSpPr>
        <p:spPr>
          <a:xfrm>
            <a:off x="6320825" y="720225"/>
            <a:ext cx="692400" cy="711600"/>
          </a:xfrm>
          <a:prstGeom prst="rect">
            <a:avLst/>
          </a:prstGeom>
          <a:solidFill>
            <a:srgbClr val="F3F3F3">
              <a:alpha val="21150"/>
            </a:srgbClr>
          </a:solidFill>
          <a:ln cap="flat" cmpd="sng" w="9525">
            <a:solidFill>
              <a:srgbClr val="FFFFFF"/>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47"/>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PCB LAYOUT</a:t>
            </a:r>
            <a:endParaRPr b="0" i="0" sz="4400" u="none" cap="none" strike="noStrike">
              <a:solidFill>
                <a:schemeClr val="lt1"/>
              </a:solidFill>
              <a:latin typeface="Impact"/>
              <a:ea typeface="Impact"/>
              <a:cs typeface="Impact"/>
              <a:sym typeface="Impact"/>
            </a:endParaRPr>
          </a:p>
        </p:txBody>
      </p:sp>
      <p:sp>
        <p:nvSpPr>
          <p:cNvPr id="392" name="Google Shape;392;p47"/>
          <p:cNvSpPr txBox="1"/>
          <p:nvPr>
            <p:ph idx="2" type="body"/>
          </p:nvPr>
        </p:nvSpPr>
        <p:spPr>
          <a:xfrm>
            <a:off x="457200" y="1322800"/>
            <a:ext cx="4815300" cy="861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ESP8266 Header with no ground plane</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Debugging h</a:t>
            </a:r>
            <a:r>
              <a:rPr lang="en-US" sz="1800">
                <a:solidFill>
                  <a:srgbClr val="000000"/>
                </a:solidFill>
              </a:rPr>
              <a:t>eader and jumper beside it</a:t>
            </a:r>
            <a:endParaRPr sz="1800">
              <a:solidFill>
                <a:srgbClr val="000000"/>
              </a:solidFill>
            </a:endParaRPr>
          </a:p>
        </p:txBody>
      </p:sp>
      <p:sp>
        <p:nvSpPr>
          <p:cNvPr id="393" name="Google Shape;393;p47"/>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WIFI Header and Debug</a:t>
            </a:r>
            <a:endParaRPr b="1" i="0" sz="2400" u="none" cap="none" strike="noStrike">
              <a:solidFill>
                <a:srgbClr val="E3AE24"/>
              </a:solidFill>
              <a:latin typeface="Impact"/>
              <a:ea typeface="Impact"/>
              <a:cs typeface="Impact"/>
              <a:sym typeface="Impact"/>
            </a:endParaRPr>
          </a:p>
        </p:txBody>
      </p:sp>
      <p:pic>
        <p:nvPicPr>
          <p:cNvPr id="394" name="Google Shape;394;p47"/>
          <p:cNvPicPr preferRelativeResize="0"/>
          <p:nvPr/>
        </p:nvPicPr>
        <p:blipFill>
          <a:blip r:embed="rId3">
            <a:alphaModFix/>
          </a:blip>
          <a:stretch>
            <a:fillRect/>
          </a:stretch>
        </p:blipFill>
        <p:spPr>
          <a:xfrm rot="5400000">
            <a:off x="2713075" y="734349"/>
            <a:ext cx="3668275" cy="6704776"/>
          </a:xfrm>
          <a:prstGeom prst="rect">
            <a:avLst/>
          </a:prstGeom>
          <a:noFill/>
          <a:ln>
            <a:noFill/>
          </a:ln>
        </p:spPr>
      </p:pic>
      <p:pic>
        <p:nvPicPr>
          <p:cNvPr id="395" name="Google Shape;395;p47"/>
          <p:cNvPicPr preferRelativeResize="0"/>
          <p:nvPr/>
        </p:nvPicPr>
        <p:blipFill>
          <a:blip r:embed="rId4">
            <a:alphaModFix/>
          </a:blip>
          <a:stretch>
            <a:fillRect/>
          </a:stretch>
        </p:blipFill>
        <p:spPr>
          <a:xfrm rot="5400000">
            <a:off x="6514360" y="-943834"/>
            <a:ext cx="1609149" cy="3496821"/>
          </a:xfrm>
          <a:prstGeom prst="rect">
            <a:avLst/>
          </a:prstGeom>
          <a:noFill/>
          <a:ln>
            <a:noFill/>
          </a:ln>
        </p:spPr>
      </p:pic>
      <p:sp>
        <p:nvSpPr>
          <p:cNvPr id="396" name="Google Shape;396;p47"/>
          <p:cNvSpPr/>
          <p:nvPr/>
        </p:nvSpPr>
        <p:spPr>
          <a:xfrm>
            <a:off x="6296950" y="101450"/>
            <a:ext cx="758100" cy="403800"/>
          </a:xfrm>
          <a:prstGeom prst="rect">
            <a:avLst/>
          </a:prstGeom>
          <a:solidFill>
            <a:srgbClr val="F3F3F3">
              <a:alpha val="21150"/>
            </a:srgbClr>
          </a:solidFill>
          <a:ln cap="flat" cmpd="sng" w="9525">
            <a:solidFill>
              <a:srgbClr val="FFFFFF"/>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8"/>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PCB LAYOUT</a:t>
            </a:r>
            <a:endParaRPr b="0" i="0" sz="4400" u="none" cap="none" strike="noStrike">
              <a:solidFill>
                <a:schemeClr val="lt1"/>
              </a:solidFill>
              <a:latin typeface="Impact"/>
              <a:ea typeface="Impact"/>
              <a:cs typeface="Impact"/>
              <a:sym typeface="Impact"/>
            </a:endParaRPr>
          </a:p>
        </p:txBody>
      </p:sp>
      <p:sp>
        <p:nvSpPr>
          <p:cNvPr id="402" name="Google Shape;402;p48"/>
          <p:cNvSpPr txBox="1"/>
          <p:nvPr>
            <p:ph idx="2" type="body"/>
          </p:nvPr>
        </p:nvSpPr>
        <p:spPr>
          <a:xfrm>
            <a:off x="341200" y="1367450"/>
            <a:ext cx="3421800" cy="53070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Micro has bulk of decoupling caps under the micro</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STLINK on the left of the micro</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Compass header uses an 10 pin SWD connector</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Additional I2C pullup resistors on main PCB</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SPI compass away from other active components</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Oscillator close two micro, both path almost the same length</a:t>
            </a:r>
            <a:endParaRPr sz="1800">
              <a:solidFill>
                <a:srgbClr val="000000"/>
              </a:solidFill>
            </a:endParaRPr>
          </a:p>
        </p:txBody>
      </p:sp>
      <p:sp>
        <p:nvSpPr>
          <p:cNvPr id="403" name="Google Shape;403;p48"/>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Micro, STLINK, Compass</a:t>
            </a:r>
            <a:endParaRPr b="1" i="0" sz="2400" u="none" cap="none" strike="noStrike">
              <a:solidFill>
                <a:srgbClr val="E3AE24"/>
              </a:solidFill>
              <a:latin typeface="Impact"/>
              <a:ea typeface="Impact"/>
              <a:cs typeface="Impact"/>
              <a:sym typeface="Impact"/>
            </a:endParaRPr>
          </a:p>
        </p:txBody>
      </p:sp>
      <p:pic>
        <p:nvPicPr>
          <p:cNvPr id="404" name="Google Shape;404;p48"/>
          <p:cNvPicPr preferRelativeResize="0"/>
          <p:nvPr/>
        </p:nvPicPr>
        <p:blipFill>
          <a:blip r:embed="rId3">
            <a:alphaModFix/>
          </a:blip>
          <a:stretch>
            <a:fillRect/>
          </a:stretch>
        </p:blipFill>
        <p:spPr>
          <a:xfrm>
            <a:off x="3975350" y="1367443"/>
            <a:ext cx="4405788" cy="5185760"/>
          </a:xfrm>
          <a:prstGeom prst="rect">
            <a:avLst/>
          </a:prstGeom>
          <a:noFill/>
          <a:ln>
            <a:noFill/>
          </a:ln>
        </p:spPr>
      </p:pic>
      <p:pic>
        <p:nvPicPr>
          <p:cNvPr id="405" name="Google Shape;405;p48"/>
          <p:cNvPicPr preferRelativeResize="0"/>
          <p:nvPr/>
        </p:nvPicPr>
        <p:blipFill>
          <a:blip r:embed="rId4">
            <a:alphaModFix/>
          </a:blip>
          <a:stretch>
            <a:fillRect/>
          </a:stretch>
        </p:blipFill>
        <p:spPr>
          <a:xfrm rot="5400000">
            <a:off x="6514360" y="-943834"/>
            <a:ext cx="1609149" cy="3496821"/>
          </a:xfrm>
          <a:prstGeom prst="rect">
            <a:avLst/>
          </a:prstGeom>
          <a:noFill/>
          <a:ln>
            <a:noFill/>
          </a:ln>
        </p:spPr>
      </p:pic>
      <p:sp>
        <p:nvSpPr>
          <p:cNvPr id="406" name="Google Shape;406;p48"/>
          <p:cNvSpPr/>
          <p:nvPr/>
        </p:nvSpPr>
        <p:spPr>
          <a:xfrm>
            <a:off x="7078850" y="421775"/>
            <a:ext cx="1002600" cy="642300"/>
          </a:xfrm>
          <a:prstGeom prst="rect">
            <a:avLst/>
          </a:prstGeom>
          <a:solidFill>
            <a:srgbClr val="F3F3F3">
              <a:alpha val="21150"/>
            </a:srgbClr>
          </a:solidFill>
          <a:ln cap="flat" cmpd="sng" w="9525">
            <a:solidFill>
              <a:srgbClr val="FFFFFF"/>
            </a:solidFill>
            <a:prstDash val="solid"/>
            <a:round/>
            <a:headEnd len="sm" w="sm" type="none"/>
            <a:tailEnd len="sm" w="sm" type="none"/>
          </a:ln>
          <a:effectLst>
            <a:outerShdw blurRad="57150" rotWithShape="0" algn="bl" dir="5400000" dist="1905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49"/>
          <p:cNvSpPr txBox="1"/>
          <p:nvPr>
            <p:ph idx="2" type="body"/>
          </p:nvPr>
        </p:nvSpPr>
        <p:spPr>
          <a:xfrm>
            <a:off x="457200" y="1815450"/>
            <a:ext cx="3835500" cy="38406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Setup TCP connection through UART protocol</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Receive fix-</a:t>
            </a:r>
            <a:r>
              <a:rPr lang="en-US" sz="2400">
                <a:solidFill>
                  <a:srgbClr val="000000"/>
                </a:solidFill>
              </a:rPr>
              <a:t>length</a:t>
            </a:r>
            <a:r>
              <a:rPr lang="en-US" sz="2400">
                <a:solidFill>
                  <a:srgbClr val="000000"/>
                </a:solidFill>
              </a:rPr>
              <a:t> commands</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Send fix-length message</a:t>
            </a:r>
            <a:endParaRPr sz="2400">
              <a:solidFill>
                <a:srgbClr val="000000"/>
              </a:solidFill>
            </a:endParaRPr>
          </a:p>
          <a:p>
            <a:pPr indent="0" lvl="0" marL="457200" marR="0" rtl="0" algn="l">
              <a:lnSpc>
                <a:spcPct val="115000"/>
              </a:lnSpc>
              <a:spcBef>
                <a:spcPts val="0"/>
              </a:spcBef>
              <a:spcAft>
                <a:spcPts val="0"/>
              </a:spcAft>
              <a:buNone/>
            </a:pPr>
            <a:r>
              <a:t/>
            </a:r>
            <a:endParaRPr sz="1000">
              <a:solidFill>
                <a:srgbClr val="000000"/>
              </a:solidFill>
            </a:endParaRPr>
          </a:p>
          <a:p>
            <a:pPr indent="0" lvl="0" marL="0" marR="0" rtl="0" algn="l">
              <a:lnSpc>
                <a:spcPct val="115000"/>
              </a:lnSpc>
              <a:spcBef>
                <a:spcPts val="0"/>
              </a:spcBef>
              <a:spcAft>
                <a:spcPts val="0"/>
              </a:spcAft>
              <a:buNone/>
            </a:pPr>
            <a:r>
              <a:rPr i="1" lang="en-US" sz="2400">
                <a:solidFill>
                  <a:srgbClr val="000000"/>
                </a:solidFill>
              </a:rPr>
              <a:t>Todo: Finalize message data structure</a:t>
            </a:r>
            <a:endParaRPr i="1" sz="2400">
              <a:solidFill>
                <a:srgbClr val="000000"/>
              </a:solidFill>
            </a:endParaRPr>
          </a:p>
        </p:txBody>
      </p:sp>
      <p:sp>
        <p:nvSpPr>
          <p:cNvPr id="412" name="Google Shape;412;p49"/>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PROTOTYPING PROGRESS</a:t>
            </a:r>
            <a:endParaRPr b="0" i="0" sz="4400" u="none" cap="none" strike="noStrike">
              <a:solidFill>
                <a:schemeClr val="lt1"/>
              </a:solidFill>
              <a:latin typeface="Impact"/>
              <a:ea typeface="Impact"/>
              <a:cs typeface="Impact"/>
              <a:sym typeface="Impact"/>
            </a:endParaRPr>
          </a:p>
        </p:txBody>
      </p:sp>
      <p:sp>
        <p:nvSpPr>
          <p:cNvPr id="413" name="Google Shape;413;p49"/>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Wi-Fi Module</a:t>
            </a:r>
            <a:endParaRPr sz="2400"/>
          </a:p>
        </p:txBody>
      </p:sp>
      <p:pic>
        <p:nvPicPr>
          <p:cNvPr id="414" name="Google Shape;414;p49"/>
          <p:cNvPicPr preferRelativeResize="0"/>
          <p:nvPr/>
        </p:nvPicPr>
        <p:blipFill rotWithShape="1">
          <a:blip r:embed="rId3">
            <a:alphaModFix/>
          </a:blip>
          <a:srcRect b="6896" l="0" r="0" t="6680"/>
          <a:stretch/>
        </p:blipFill>
        <p:spPr>
          <a:xfrm>
            <a:off x="4452325" y="3731813"/>
            <a:ext cx="4075075" cy="1464075"/>
          </a:xfrm>
          <a:prstGeom prst="rect">
            <a:avLst/>
          </a:prstGeom>
          <a:noFill/>
          <a:ln>
            <a:noFill/>
          </a:ln>
        </p:spPr>
      </p:pic>
      <p:pic>
        <p:nvPicPr>
          <p:cNvPr id="415" name="Google Shape;415;p49"/>
          <p:cNvPicPr preferRelativeResize="0"/>
          <p:nvPr/>
        </p:nvPicPr>
        <p:blipFill>
          <a:blip r:embed="rId4">
            <a:alphaModFix/>
          </a:blip>
          <a:stretch>
            <a:fillRect/>
          </a:stretch>
        </p:blipFill>
        <p:spPr>
          <a:xfrm>
            <a:off x="5043875" y="5454249"/>
            <a:ext cx="3483525" cy="1076150"/>
          </a:xfrm>
          <a:prstGeom prst="rect">
            <a:avLst/>
          </a:prstGeom>
          <a:noFill/>
          <a:ln>
            <a:noFill/>
          </a:ln>
        </p:spPr>
      </p:pic>
      <p:pic>
        <p:nvPicPr>
          <p:cNvPr id="416" name="Google Shape;416;p49"/>
          <p:cNvPicPr preferRelativeResize="0"/>
          <p:nvPr/>
        </p:nvPicPr>
        <p:blipFill>
          <a:blip r:embed="rId5">
            <a:alphaModFix/>
          </a:blip>
          <a:stretch>
            <a:fillRect/>
          </a:stretch>
        </p:blipFill>
        <p:spPr>
          <a:xfrm>
            <a:off x="5719400" y="1367461"/>
            <a:ext cx="2808000" cy="2106000"/>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4"/>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PSSCS</a:t>
            </a:r>
            <a:endParaRPr b="0" i="0" sz="4400" u="none" cap="none" strike="noStrike">
              <a:solidFill>
                <a:schemeClr val="lt1"/>
              </a:solidFill>
              <a:latin typeface="Impact"/>
              <a:ea typeface="Impact"/>
              <a:cs typeface="Impact"/>
              <a:sym typeface="Impact"/>
            </a:endParaRPr>
          </a:p>
        </p:txBody>
      </p:sp>
      <p:sp>
        <p:nvSpPr>
          <p:cNvPr id="121" name="Google Shape;121;p14"/>
          <p:cNvSpPr txBox="1"/>
          <p:nvPr>
            <p:ph idx="2" type="body"/>
          </p:nvPr>
        </p:nvSpPr>
        <p:spPr>
          <a:xfrm>
            <a:off x="457200" y="1276709"/>
            <a:ext cx="8235900" cy="47007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PSSC #1: An ability to navigate the boat and steer the direction of the boat.</a:t>
            </a:r>
            <a:endParaRPr sz="2200">
              <a:solidFill>
                <a:srgbClr val="000000"/>
              </a:solidFill>
            </a:endParaRPr>
          </a:p>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PSSC #2: An ability to receive direction commands set by the user interface via Wi-Fi.</a:t>
            </a:r>
            <a:endParaRPr sz="2200">
              <a:solidFill>
                <a:srgbClr val="000000"/>
              </a:solidFill>
            </a:endParaRPr>
          </a:p>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PSSC #3: An ability to enter GPS coordinate points in the user interface and transmit commands to the boat.</a:t>
            </a:r>
            <a:endParaRPr sz="2200">
              <a:solidFill>
                <a:srgbClr val="000000"/>
              </a:solidFill>
            </a:endParaRPr>
          </a:p>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PSSC #4: An ability to pause the conveyor belt when the storage room is full.</a:t>
            </a:r>
            <a:endParaRPr sz="2200">
              <a:solidFill>
                <a:srgbClr val="000000"/>
              </a:solidFill>
            </a:endParaRPr>
          </a:p>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PSSC #5: An ability to monitor the battery life and storage room and send corresponding retreat signal to the user interface.</a:t>
            </a:r>
            <a:endParaRPr sz="2200">
              <a:solidFill>
                <a:srgbClr val="000000"/>
              </a:solidFill>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50"/>
          <p:cNvSpPr txBox="1"/>
          <p:nvPr>
            <p:ph idx="2" type="body"/>
          </p:nvPr>
        </p:nvSpPr>
        <p:spPr>
          <a:xfrm>
            <a:off x="457200" y="1701300"/>
            <a:ext cx="3953700" cy="42885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Receive information in NMEA format</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Extract $GPGGA (Fix information) sentences</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Send Lat &amp; Lng</a:t>
            </a:r>
            <a:endParaRPr sz="2400">
              <a:solidFill>
                <a:srgbClr val="000000"/>
              </a:solidFill>
            </a:endParaRPr>
          </a:p>
          <a:p>
            <a:pPr indent="0" lvl="0" marL="0" marR="0" rtl="0" algn="l">
              <a:lnSpc>
                <a:spcPct val="115000"/>
              </a:lnSpc>
              <a:spcBef>
                <a:spcPts val="0"/>
              </a:spcBef>
              <a:spcAft>
                <a:spcPts val="0"/>
              </a:spcAft>
              <a:buNone/>
            </a:pPr>
            <a:r>
              <a:t/>
            </a:r>
            <a:endParaRPr sz="1000">
              <a:solidFill>
                <a:srgbClr val="000000"/>
              </a:solidFill>
            </a:endParaRPr>
          </a:p>
          <a:p>
            <a:pPr indent="0" lvl="0" marL="0" marR="0" rtl="0" algn="l">
              <a:lnSpc>
                <a:spcPct val="115000"/>
              </a:lnSpc>
              <a:spcBef>
                <a:spcPts val="0"/>
              </a:spcBef>
              <a:spcAft>
                <a:spcPts val="0"/>
              </a:spcAft>
              <a:buNone/>
            </a:pPr>
            <a:r>
              <a:rPr i="1" lang="en-US" sz="2400">
                <a:solidFill>
                  <a:srgbClr val="000000"/>
                </a:solidFill>
              </a:rPr>
              <a:t>Todo: Extract $GPRMC (</a:t>
            </a:r>
            <a:r>
              <a:rPr i="1" lang="en-US" sz="2400"/>
              <a:t>recommended minimum data for gps</a:t>
            </a:r>
            <a:r>
              <a:rPr i="1" lang="en-US" sz="2400">
                <a:solidFill>
                  <a:srgbClr val="000000"/>
                </a:solidFill>
              </a:rPr>
              <a:t>) and send </a:t>
            </a:r>
            <a:r>
              <a:rPr i="1" lang="en-US" sz="2400"/>
              <a:t>s</a:t>
            </a:r>
            <a:r>
              <a:rPr i="1" lang="en-US" sz="2400"/>
              <a:t>peed info</a:t>
            </a:r>
            <a:endParaRPr i="1" sz="2400">
              <a:solidFill>
                <a:srgbClr val="000000"/>
              </a:solidFill>
            </a:endParaRPr>
          </a:p>
        </p:txBody>
      </p:sp>
      <p:sp>
        <p:nvSpPr>
          <p:cNvPr id="422" name="Google Shape;422;p50"/>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PROTOTYPING PROGRESS</a:t>
            </a:r>
            <a:endParaRPr b="0" i="0" sz="4400" u="none" cap="none" strike="noStrike">
              <a:solidFill>
                <a:schemeClr val="lt1"/>
              </a:solidFill>
              <a:latin typeface="Impact"/>
              <a:ea typeface="Impact"/>
              <a:cs typeface="Impact"/>
              <a:sym typeface="Impact"/>
            </a:endParaRPr>
          </a:p>
        </p:txBody>
      </p:sp>
      <p:sp>
        <p:nvSpPr>
          <p:cNvPr id="423" name="Google Shape;423;p50"/>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G</a:t>
            </a:r>
            <a:r>
              <a:rPr lang="en-US" sz="2400"/>
              <a:t>PS Info Extraction</a:t>
            </a:r>
            <a:endParaRPr b="1" i="0" sz="2400" u="none" cap="none" strike="noStrike">
              <a:solidFill>
                <a:srgbClr val="E3AE24"/>
              </a:solidFill>
              <a:latin typeface="Impact"/>
              <a:ea typeface="Impact"/>
              <a:cs typeface="Impact"/>
              <a:sym typeface="Impact"/>
            </a:endParaRPr>
          </a:p>
        </p:txBody>
      </p:sp>
      <p:pic>
        <p:nvPicPr>
          <p:cNvPr id="424" name="Google Shape;424;p50"/>
          <p:cNvPicPr preferRelativeResize="0"/>
          <p:nvPr/>
        </p:nvPicPr>
        <p:blipFill>
          <a:blip r:embed="rId3">
            <a:alphaModFix/>
          </a:blip>
          <a:stretch>
            <a:fillRect/>
          </a:stretch>
        </p:blipFill>
        <p:spPr>
          <a:xfrm>
            <a:off x="4539000" y="1873568"/>
            <a:ext cx="4147801" cy="3110851"/>
          </a:xfrm>
          <a:prstGeom prst="rect">
            <a:avLst/>
          </a:prstGeom>
          <a:noFill/>
          <a:ln>
            <a:noFill/>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1"/>
          <p:cNvSpPr txBox="1"/>
          <p:nvPr>
            <p:ph idx="2" type="body"/>
          </p:nvPr>
        </p:nvSpPr>
        <p:spPr>
          <a:xfrm>
            <a:off x="457200" y="1854525"/>
            <a:ext cx="4497900" cy="34641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ESC setup</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Motor speed controlled by the duty cycle of PWM signal</a:t>
            </a:r>
            <a:endParaRPr sz="2400">
              <a:solidFill>
                <a:srgbClr val="000000"/>
              </a:solidFill>
            </a:endParaRPr>
          </a:p>
          <a:p>
            <a:pPr indent="-381000" lvl="1" marL="914400" marR="0" rtl="0" algn="l">
              <a:lnSpc>
                <a:spcPct val="115000"/>
              </a:lnSpc>
              <a:spcBef>
                <a:spcPts val="0"/>
              </a:spcBef>
              <a:spcAft>
                <a:spcPts val="0"/>
              </a:spcAft>
              <a:buClr>
                <a:srgbClr val="000000"/>
              </a:buClr>
              <a:buSzPts val="2400"/>
              <a:buChar char="○"/>
            </a:pPr>
            <a:r>
              <a:rPr lang="en-US" sz="2400">
                <a:solidFill>
                  <a:srgbClr val="000000"/>
                </a:solidFill>
              </a:rPr>
              <a:t>Range: 7% - 12</a:t>
            </a:r>
            <a:r>
              <a:rPr lang="en-US" sz="2400">
                <a:solidFill>
                  <a:srgbClr val="000000"/>
                </a:solidFill>
              </a:rPr>
              <a:t>%</a:t>
            </a:r>
            <a:endParaRPr sz="2400">
              <a:solidFill>
                <a:srgbClr val="000000"/>
              </a:solidFill>
            </a:endParaRPr>
          </a:p>
          <a:p>
            <a:pPr indent="0" lvl="0" marL="0" marR="0" rtl="0" algn="l">
              <a:lnSpc>
                <a:spcPct val="115000"/>
              </a:lnSpc>
              <a:spcBef>
                <a:spcPts val="0"/>
              </a:spcBef>
              <a:spcAft>
                <a:spcPts val="0"/>
              </a:spcAft>
              <a:buNone/>
            </a:pPr>
            <a:r>
              <a:t/>
            </a:r>
            <a:endParaRPr sz="2400">
              <a:solidFill>
                <a:srgbClr val="000000"/>
              </a:solidFill>
            </a:endParaRPr>
          </a:p>
          <a:p>
            <a:pPr indent="0" lvl="0" marL="0" marR="0" rtl="0" algn="l">
              <a:lnSpc>
                <a:spcPct val="115000"/>
              </a:lnSpc>
              <a:spcBef>
                <a:spcPts val="0"/>
              </a:spcBef>
              <a:spcAft>
                <a:spcPts val="0"/>
              </a:spcAft>
              <a:buNone/>
            </a:pPr>
            <a:r>
              <a:rPr i="1" lang="en-US" sz="2400">
                <a:solidFill>
                  <a:srgbClr val="000000"/>
                </a:solidFill>
              </a:rPr>
              <a:t>Todo: Control by commands received through Wi-Fi</a:t>
            </a:r>
            <a:endParaRPr i="1" sz="2400">
              <a:solidFill>
                <a:srgbClr val="000000"/>
              </a:solidFill>
            </a:endParaRPr>
          </a:p>
        </p:txBody>
      </p:sp>
      <p:sp>
        <p:nvSpPr>
          <p:cNvPr id="430" name="Google Shape;430;p51"/>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PROTOTYPING PROGRESS</a:t>
            </a:r>
            <a:endParaRPr b="0" i="0" sz="4400" u="none" cap="none" strike="noStrike">
              <a:solidFill>
                <a:schemeClr val="lt1"/>
              </a:solidFill>
              <a:latin typeface="Impact"/>
              <a:ea typeface="Impact"/>
              <a:cs typeface="Impact"/>
              <a:sym typeface="Impact"/>
            </a:endParaRPr>
          </a:p>
        </p:txBody>
      </p:sp>
      <p:sp>
        <p:nvSpPr>
          <p:cNvPr id="431" name="Google Shape;431;p51"/>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T</a:t>
            </a:r>
            <a:r>
              <a:rPr lang="en-US" sz="2400"/>
              <a:t>urbojet PWM Speed Control</a:t>
            </a:r>
            <a:endParaRPr b="1" i="0" sz="2400" u="none" cap="none" strike="noStrike">
              <a:solidFill>
                <a:srgbClr val="E3AE24"/>
              </a:solidFill>
              <a:latin typeface="Impact"/>
              <a:ea typeface="Impact"/>
              <a:cs typeface="Impact"/>
              <a:sym typeface="Impact"/>
            </a:endParaRPr>
          </a:p>
        </p:txBody>
      </p:sp>
      <p:pic>
        <p:nvPicPr>
          <p:cNvPr id="432" name="Google Shape;432;p51"/>
          <p:cNvPicPr preferRelativeResize="0"/>
          <p:nvPr/>
        </p:nvPicPr>
        <p:blipFill>
          <a:blip r:embed="rId3">
            <a:alphaModFix/>
          </a:blip>
          <a:stretch>
            <a:fillRect/>
          </a:stretch>
        </p:blipFill>
        <p:spPr>
          <a:xfrm>
            <a:off x="4809000" y="4211393"/>
            <a:ext cx="3884100" cy="2485824"/>
          </a:xfrm>
          <a:prstGeom prst="rect">
            <a:avLst/>
          </a:prstGeom>
          <a:noFill/>
          <a:ln>
            <a:noFill/>
          </a:ln>
        </p:spPr>
      </p:pic>
      <p:pic>
        <p:nvPicPr>
          <p:cNvPr id="433" name="Google Shape;433;p51"/>
          <p:cNvPicPr preferRelativeResize="0"/>
          <p:nvPr/>
        </p:nvPicPr>
        <p:blipFill>
          <a:blip r:embed="rId4">
            <a:alphaModFix/>
          </a:blip>
          <a:stretch>
            <a:fillRect/>
          </a:stretch>
        </p:blipFill>
        <p:spPr>
          <a:xfrm>
            <a:off x="5107500" y="1519843"/>
            <a:ext cx="3385534" cy="2539150"/>
          </a:xfrm>
          <a:prstGeom prst="rect">
            <a:avLst/>
          </a:prstGeom>
          <a:noFill/>
          <a:ln>
            <a:noFill/>
          </a:ln>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52"/>
          <p:cNvSpPr txBox="1"/>
          <p:nvPr>
            <p:ph idx="2" type="body"/>
          </p:nvPr>
        </p:nvSpPr>
        <p:spPr>
          <a:xfrm>
            <a:off x="396600" y="1580375"/>
            <a:ext cx="4229400" cy="25479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Measure voltage across LDR through an ADC channel</a:t>
            </a:r>
            <a:endParaRPr sz="2400">
              <a:solidFill>
                <a:srgbClr val="000000"/>
              </a:solidFill>
            </a:endParaRPr>
          </a:p>
          <a:p>
            <a:pPr indent="0" lvl="0" marL="0" marR="0" rtl="0" algn="l">
              <a:lnSpc>
                <a:spcPct val="115000"/>
              </a:lnSpc>
              <a:spcBef>
                <a:spcPts val="0"/>
              </a:spcBef>
              <a:spcAft>
                <a:spcPts val="0"/>
              </a:spcAft>
              <a:buNone/>
            </a:pPr>
            <a:r>
              <a:t/>
            </a:r>
            <a:endParaRPr sz="2400">
              <a:solidFill>
                <a:srgbClr val="000000"/>
              </a:solidFill>
            </a:endParaRPr>
          </a:p>
          <a:p>
            <a:pPr indent="0" lvl="0" marL="0" marR="0" rtl="0" algn="l">
              <a:lnSpc>
                <a:spcPct val="115000"/>
              </a:lnSpc>
              <a:spcBef>
                <a:spcPts val="0"/>
              </a:spcBef>
              <a:spcAft>
                <a:spcPts val="0"/>
              </a:spcAft>
              <a:buNone/>
            </a:pPr>
            <a:r>
              <a:rPr i="1" lang="en-US" sz="2400">
                <a:solidFill>
                  <a:srgbClr val="000000"/>
                </a:solidFill>
              </a:rPr>
              <a:t>Todo: Complete all 14 channels</a:t>
            </a:r>
            <a:endParaRPr i="1" sz="2400">
              <a:solidFill>
                <a:srgbClr val="000000"/>
              </a:solidFill>
            </a:endParaRPr>
          </a:p>
        </p:txBody>
      </p:sp>
      <p:sp>
        <p:nvSpPr>
          <p:cNvPr id="439" name="Google Shape;439;p52"/>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PROTOTYPING PROGRESS</a:t>
            </a:r>
            <a:endParaRPr b="0" i="0" sz="4400" u="none" cap="none" strike="noStrike">
              <a:solidFill>
                <a:schemeClr val="lt1"/>
              </a:solidFill>
              <a:latin typeface="Impact"/>
              <a:ea typeface="Impact"/>
              <a:cs typeface="Impact"/>
              <a:sym typeface="Impact"/>
            </a:endParaRPr>
          </a:p>
        </p:txBody>
      </p:sp>
      <p:sp>
        <p:nvSpPr>
          <p:cNvPr id="440" name="Google Shape;440;p52"/>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LDR Sensor System</a:t>
            </a:r>
            <a:endParaRPr b="1" i="0" sz="2400" u="none" cap="none" strike="noStrike">
              <a:solidFill>
                <a:srgbClr val="E3AE24"/>
              </a:solidFill>
              <a:latin typeface="Impact"/>
              <a:ea typeface="Impact"/>
              <a:cs typeface="Impact"/>
              <a:sym typeface="Impact"/>
            </a:endParaRPr>
          </a:p>
        </p:txBody>
      </p:sp>
      <p:pic>
        <p:nvPicPr>
          <p:cNvPr id="441" name="Google Shape;441;p52"/>
          <p:cNvPicPr preferRelativeResize="0"/>
          <p:nvPr/>
        </p:nvPicPr>
        <p:blipFill rotWithShape="1">
          <a:blip r:embed="rId3">
            <a:alphaModFix/>
          </a:blip>
          <a:srcRect b="30595" l="25116" r="22414" t="26402"/>
          <a:stretch/>
        </p:blipFill>
        <p:spPr>
          <a:xfrm rot="-5400000">
            <a:off x="5901125" y="1478896"/>
            <a:ext cx="2187551" cy="2390501"/>
          </a:xfrm>
          <a:prstGeom prst="rect">
            <a:avLst/>
          </a:prstGeom>
          <a:noFill/>
          <a:ln>
            <a:noFill/>
          </a:ln>
        </p:spPr>
      </p:pic>
      <p:pic>
        <p:nvPicPr>
          <p:cNvPr id="442" name="Google Shape;442;p52"/>
          <p:cNvPicPr preferRelativeResize="0"/>
          <p:nvPr/>
        </p:nvPicPr>
        <p:blipFill rotWithShape="1">
          <a:blip r:embed="rId4">
            <a:alphaModFix/>
          </a:blip>
          <a:srcRect b="31835" l="0" r="0" t="6010"/>
          <a:stretch/>
        </p:blipFill>
        <p:spPr>
          <a:xfrm>
            <a:off x="3093812" y="4697757"/>
            <a:ext cx="2581276" cy="1203306"/>
          </a:xfrm>
          <a:prstGeom prst="rect">
            <a:avLst/>
          </a:prstGeom>
          <a:noFill/>
          <a:ln>
            <a:noFill/>
          </a:ln>
        </p:spPr>
      </p:pic>
      <p:pic>
        <p:nvPicPr>
          <p:cNvPr id="443" name="Google Shape;443;p52"/>
          <p:cNvPicPr preferRelativeResize="0"/>
          <p:nvPr/>
        </p:nvPicPr>
        <p:blipFill rotWithShape="1">
          <a:blip r:embed="rId5">
            <a:alphaModFix/>
          </a:blip>
          <a:srcRect b="35222" l="0" r="13352" t="8886"/>
          <a:stretch/>
        </p:blipFill>
        <p:spPr>
          <a:xfrm>
            <a:off x="6053138" y="4675014"/>
            <a:ext cx="2581276" cy="1248785"/>
          </a:xfrm>
          <a:prstGeom prst="rect">
            <a:avLst/>
          </a:prstGeom>
          <a:noFill/>
          <a:ln>
            <a:noFill/>
          </a:ln>
        </p:spPr>
      </p:pic>
      <p:pic>
        <p:nvPicPr>
          <p:cNvPr id="444" name="Google Shape;444;p52"/>
          <p:cNvPicPr preferRelativeResize="0"/>
          <p:nvPr/>
        </p:nvPicPr>
        <p:blipFill>
          <a:blip r:embed="rId6">
            <a:alphaModFix/>
          </a:blip>
          <a:stretch>
            <a:fillRect/>
          </a:stretch>
        </p:blipFill>
        <p:spPr>
          <a:xfrm>
            <a:off x="2969238" y="4364950"/>
            <a:ext cx="2830400" cy="171550"/>
          </a:xfrm>
          <a:prstGeom prst="rect">
            <a:avLst/>
          </a:prstGeom>
          <a:noFill/>
          <a:ln>
            <a:noFill/>
          </a:ln>
        </p:spPr>
      </p:pic>
      <p:pic>
        <p:nvPicPr>
          <p:cNvPr id="445" name="Google Shape;445;p52"/>
          <p:cNvPicPr preferRelativeResize="0"/>
          <p:nvPr/>
        </p:nvPicPr>
        <p:blipFill>
          <a:blip r:embed="rId7">
            <a:alphaModFix/>
          </a:blip>
          <a:stretch>
            <a:fillRect/>
          </a:stretch>
        </p:blipFill>
        <p:spPr>
          <a:xfrm>
            <a:off x="6000738" y="4341188"/>
            <a:ext cx="2686050" cy="219075"/>
          </a:xfrm>
          <a:prstGeom prst="rect">
            <a:avLst/>
          </a:prstGeom>
          <a:noFill/>
          <a:ln>
            <a:noFill/>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53"/>
          <p:cNvSpPr txBox="1"/>
          <p:nvPr>
            <p:ph idx="2" type="body"/>
          </p:nvPr>
        </p:nvSpPr>
        <p:spPr>
          <a:xfrm>
            <a:off x="457200" y="1945250"/>
            <a:ext cx="3829200" cy="33090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Two chambers with a storage unit in the middle</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Turbojet </a:t>
            </a:r>
            <a:r>
              <a:rPr lang="en-US" sz="2400">
                <a:solidFill>
                  <a:srgbClr val="000000"/>
                </a:solidFill>
              </a:rPr>
              <a:t>model printed</a:t>
            </a:r>
            <a:endParaRPr sz="2400">
              <a:solidFill>
                <a:srgbClr val="000000"/>
              </a:solidFill>
            </a:endParaRPr>
          </a:p>
          <a:p>
            <a:pPr indent="0" lvl="0" marL="0" marR="0" rtl="0" algn="l">
              <a:lnSpc>
                <a:spcPct val="115000"/>
              </a:lnSpc>
              <a:spcBef>
                <a:spcPts val="0"/>
              </a:spcBef>
              <a:spcAft>
                <a:spcPts val="0"/>
              </a:spcAft>
              <a:buNone/>
            </a:pPr>
            <a:r>
              <a:t/>
            </a:r>
            <a:endParaRPr sz="2400">
              <a:solidFill>
                <a:srgbClr val="000000"/>
              </a:solidFill>
            </a:endParaRPr>
          </a:p>
          <a:p>
            <a:pPr indent="0" lvl="0" marL="0" marR="0" rtl="0" algn="l">
              <a:lnSpc>
                <a:spcPct val="115000"/>
              </a:lnSpc>
              <a:spcBef>
                <a:spcPts val="0"/>
              </a:spcBef>
              <a:spcAft>
                <a:spcPts val="0"/>
              </a:spcAft>
              <a:buNone/>
            </a:pPr>
            <a:r>
              <a:rPr i="1" lang="en-US" sz="2400">
                <a:solidFill>
                  <a:srgbClr val="000000"/>
                </a:solidFill>
              </a:rPr>
              <a:t>Todo: </a:t>
            </a:r>
            <a:r>
              <a:rPr i="1" lang="en-US" sz="2400">
                <a:solidFill>
                  <a:srgbClr val="000000"/>
                </a:solidFill>
              </a:rPr>
              <a:t> Assemble the boat and the turbojets</a:t>
            </a:r>
            <a:endParaRPr i="1" sz="2400">
              <a:solidFill>
                <a:srgbClr val="000000"/>
              </a:solidFill>
            </a:endParaRPr>
          </a:p>
        </p:txBody>
      </p:sp>
      <p:sp>
        <p:nvSpPr>
          <p:cNvPr id="451" name="Google Shape;451;p53"/>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PROTOTYPING PROGRESS</a:t>
            </a:r>
            <a:endParaRPr b="0" i="0" sz="4400" u="none" cap="none" strike="noStrike">
              <a:solidFill>
                <a:schemeClr val="lt1"/>
              </a:solidFill>
              <a:latin typeface="Impact"/>
              <a:ea typeface="Impact"/>
              <a:cs typeface="Impact"/>
              <a:sym typeface="Impact"/>
            </a:endParaRPr>
          </a:p>
        </p:txBody>
      </p:sp>
      <p:sp>
        <p:nvSpPr>
          <p:cNvPr id="452" name="Google Shape;452;p53"/>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Boat Package</a:t>
            </a:r>
            <a:endParaRPr b="1" i="0" sz="2400" u="none" cap="none" strike="noStrike">
              <a:solidFill>
                <a:srgbClr val="E3AE24"/>
              </a:solidFill>
              <a:latin typeface="Impact"/>
              <a:ea typeface="Impact"/>
              <a:cs typeface="Impact"/>
              <a:sym typeface="Impact"/>
            </a:endParaRPr>
          </a:p>
        </p:txBody>
      </p:sp>
      <p:pic>
        <p:nvPicPr>
          <p:cNvPr id="453" name="Google Shape;453;p53"/>
          <p:cNvPicPr preferRelativeResize="0"/>
          <p:nvPr/>
        </p:nvPicPr>
        <p:blipFill>
          <a:blip r:embed="rId3">
            <a:alphaModFix/>
          </a:blip>
          <a:stretch>
            <a:fillRect/>
          </a:stretch>
        </p:blipFill>
        <p:spPr>
          <a:xfrm>
            <a:off x="4563167" y="1367449"/>
            <a:ext cx="4026532" cy="3019899"/>
          </a:xfrm>
          <a:prstGeom prst="rect">
            <a:avLst/>
          </a:prstGeom>
          <a:noFill/>
          <a:ln>
            <a:noFill/>
          </a:ln>
        </p:spPr>
      </p:pic>
      <p:pic>
        <p:nvPicPr>
          <p:cNvPr id="454" name="Google Shape;454;p53"/>
          <p:cNvPicPr preferRelativeResize="0"/>
          <p:nvPr/>
        </p:nvPicPr>
        <p:blipFill rotWithShape="1">
          <a:blip r:embed="rId4">
            <a:alphaModFix/>
          </a:blip>
          <a:srcRect b="24032" l="8709" r="0" t="16627"/>
          <a:stretch/>
        </p:blipFill>
        <p:spPr>
          <a:xfrm>
            <a:off x="4563175" y="4642931"/>
            <a:ext cx="4026527" cy="1962969"/>
          </a:xfrm>
          <a:prstGeom prst="rect">
            <a:avLst/>
          </a:prstGeom>
          <a:noFill/>
          <a:ln>
            <a:noFill/>
          </a:ln>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54"/>
          <p:cNvSpPr txBox="1"/>
          <p:nvPr>
            <p:ph idx="2" type="body"/>
          </p:nvPr>
        </p:nvSpPr>
        <p:spPr>
          <a:xfrm>
            <a:off x="457200" y="2122475"/>
            <a:ext cx="4111500" cy="30879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Prototype built and tested</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Issue: T</a:t>
            </a:r>
            <a:r>
              <a:rPr lang="en-US" sz="2400">
                <a:solidFill>
                  <a:srgbClr val="000000"/>
                </a:solidFill>
              </a:rPr>
              <a:t>he connector has to fit the D-shaft of the motor</a:t>
            </a:r>
            <a:endParaRPr sz="2400">
              <a:solidFill>
                <a:srgbClr val="000000"/>
              </a:solidFill>
            </a:endParaRPr>
          </a:p>
          <a:p>
            <a:pPr indent="0" lvl="0" marL="0" marR="0" rtl="0" algn="l">
              <a:lnSpc>
                <a:spcPct val="115000"/>
              </a:lnSpc>
              <a:spcBef>
                <a:spcPts val="0"/>
              </a:spcBef>
              <a:spcAft>
                <a:spcPts val="0"/>
              </a:spcAft>
              <a:buNone/>
            </a:pPr>
            <a:r>
              <a:t/>
            </a:r>
            <a:endParaRPr sz="2400">
              <a:solidFill>
                <a:srgbClr val="000000"/>
              </a:solidFill>
            </a:endParaRPr>
          </a:p>
          <a:p>
            <a:pPr indent="0" lvl="0" marL="0" marR="0" rtl="0" algn="l">
              <a:lnSpc>
                <a:spcPct val="115000"/>
              </a:lnSpc>
              <a:spcBef>
                <a:spcPts val="0"/>
              </a:spcBef>
              <a:spcAft>
                <a:spcPts val="0"/>
              </a:spcAft>
              <a:buNone/>
            </a:pPr>
            <a:r>
              <a:rPr i="1" lang="en-US" sz="2400">
                <a:solidFill>
                  <a:srgbClr val="000000"/>
                </a:solidFill>
              </a:rPr>
              <a:t>Todo: 3D-print the motor connectors</a:t>
            </a:r>
            <a:endParaRPr i="1" sz="2400">
              <a:solidFill>
                <a:srgbClr val="000000"/>
              </a:solidFill>
            </a:endParaRPr>
          </a:p>
        </p:txBody>
      </p:sp>
      <p:sp>
        <p:nvSpPr>
          <p:cNvPr id="460" name="Google Shape;460;p54"/>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PROTOTYPING PROGRESS</a:t>
            </a:r>
            <a:endParaRPr b="0" i="0" sz="4400" u="none" cap="none" strike="noStrike">
              <a:solidFill>
                <a:schemeClr val="lt1"/>
              </a:solidFill>
              <a:latin typeface="Impact"/>
              <a:ea typeface="Impact"/>
              <a:cs typeface="Impact"/>
              <a:sym typeface="Impact"/>
            </a:endParaRPr>
          </a:p>
        </p:txBody>
      </p:sp>
      <p:sp>
        <p:nvSpPr>
          <p:cNvPr id="461" name="Google Shape;461;p54"/>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Conveyor Belt</a:t>
            </a:r>
            <a:endParaRPr b="1" i="0" sz="2400" u="none" cap="none" strike="noStrike">
              <a:solidFill>
                <a:srgbClr val="E3AE24"/>
              </a:solidFill>
              <a:latin typeface="Impact"/>
              <a:ea typeface="Impact"/>
              <a:cs typeface="Impact"/>
              <a:sym typeface="Impact"/>
            </a:endParaRPr>
          </a:p>
        </p:txBody>
      </p:sp>
      <p:pic>
        <p:nvPicPr>
          <p:cNvPr id="462" name="Google Shape;462;p54"/>
          <p:cNvPicPr preferRelativeResize="0"/>
          <p:nvPr/>
        </p:nvPicPr>
        <p:blipFill rotWithShape="1">
          <a:blip r:embed="rId3">
            <a:alphaModFix/>
          </a:blip>
          <a:srcRect b="16568" l="0" r="4961" t="19606"/>
          <a:stretch/>
        </p:blipFill>
        <p:spPr>
          <a:xfrm>
            <a:off x="4738900" y="2201413"/>
            <a:ext cx="4058652" cy="2044224"/>
          </a:xfrm>
          <a:prstGeom prst="rect">
            <a:avLst/>
          </a:prstGeom>
          <a:noFill/>
          <a:ln>
            <a:noFill/>
          </a:ln>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55"/>
          <p:cNvSpPr txBox="1"/>
          <p:nvPr>
            <p:ph idx="2" type="body"/>
          </p:nvPr>
        </p:nvSpPr>
        <p:spPr>
          <a:xfrm>
            <a:off x="457200" y="1889725"/>
            <a:ext cx="3893700" cy="36501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Compass Module arrived</a:t>
            </a:r>
            <a:endParaRPr sz="2400">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sz="2400">
                <a:solidFill>
                  <a:srgbClr val="000000"/>
                </a:solidFill>
              </a:rPr>
              <a:t>Ordered the breakout board</a:t>
            </a:r>
            <a:endParaRPr sz="2400">
              <a:solidFill>
                <a:srgbClr val="000000"/>
              </a:solidFill>
            </a:endParaRPr>
          </a:p>
          <a:p>
            <a:pPr indent="0" lvl="0" marL="0" marR="0" rtl="0" algn="l">
              <a:lnSpc>
                <a:spcPct val="115000"/>
              </a:lnSpc>
              <a:spcBef>
                <a:spcPts val="0"/>
              </a:spcBef>
              <a:spcAft>
                <a:spcPts val="0"/>
              </a:spcAft>
              <a:buNone/>
            </a:pPr>
            <a:r>
              <a:t/>
            </a:r>
            <a:endParaRPr sz="2400">
              <a:solidFill>
                <a:srgbClr val="000000"/>
              </a:solidFill>
            </a:endParaRPr>
          </a:p>
          <a:p>
            <a:pPr indent="0" lvl="0" marL="0" marR="0" rtl="0" algn="l">
              <a:lnSpc>
                <a:spcPct val="115000"/>
              </a:lnSpc>
              <a:spcBef>
                <a:spcPts val="0"/>
              </a:spcBef>
              <a:spcAft>
                <a:spcPts val="0"/>
              </a:spcAft>
              <a:buNone/>
            </a:pPr>
            <a:r>
              <a:rPr i="1" lang="en-US" sz="2400">
                <a:solidFill>
                  <a:srgbClr val="000000"/>
                </a:solidFill>
              </a:rPr>
              <a:t>Todo: Test the module after soldered on the breakout board</a:t>
            </a:r>
            <a:endParaRPr i="1" sz="2400">
              <a:solidFill>
                <a:srgbClr val="000000"/>
              </a:solidFill>
            </a:endParaRPr>
          </a:p>
        </p:txBody>
      </p:sp>
      <p:sp>
        <p:nvSpPr>
          <p:cNvPr id="468" name="Google Shape;468;p55"/>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PROTOTYPING PROGRESS</a:t>
            </a:r>
            <a:endParaRPr b="0" i="0" sz="4400" u="none" cap="none" strike="noStrike">
              <a:solidFill>
                <a:schemeClr val="lt1"/>
              </a:solidFill>
              <a:latin typeface="Impact"/>
              <a:ea typeface="Impact"/>
              <a:cs typeface="Impact"/>
              <a:sym typeface="Impact"/>
            </a:endParaRPr>
          </a:p>
        </p:txBody>
      </p:sp>
      <p:sp>
        <p:nvSpPr>
          <p:cNvPr id="469" name="Google Shape;469;p55"/>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Compass </a:t>
            </a:r>
            <a:r>
              <a:rPr lang="en-US" sz="2400"/>
              <a:t>Module</a:t>
            </a:r>
            <a:endParaRPr b="1" i="0" sz="2400" u="none" cap="none" strike="noStrike">
              <a:solidFill>
                <a:srgbClr val="E3AE24"/>
              </a:solidFill>
              <a:latin typeface="Impact"/>
              <a:ea typeface="Impact"/>
              <a:cs typeface="Impact"/>
              <a:sym typeface="Impact"/>
            </a:endParaRPr>
          </a:p>
        </p:txBody>
      </p:sp>
      <p:pic>
        <p:nvPicPr>
          <p:cNvPr id="470" name="Google Shape;470;p55"/>
          <p:cNvPicPr preferRelativeResize="0"/>
          <p:nvPr/>
        </p:nvPicPr>
        <p:blipFill>
          <a:blip r:embed="rId3">
            <a:alphaModFix/>
          </a:blip>
          <a:stretch>
            <a:fillRect/>
          </a:stretch>
        </p:blipFill>
        <p:spPr>
          <a:xfrm>
            <a:off x="5106600" y="3787823"/>
            <a:ext cx="2745575" cy="2196475"/>
          </a:xfrm>
          <a:prstGeom prst="rect">
            <a:avLst/>
          </a:prstGeom>
          <a:noFill/>
          <a:ln>
            <a:noFill/>
          </a:ln>
        </p:spPr>
      </p:pic>
      <p:pic>
        <p:nvPicPr>
          <p:cNvPr id="471" name="Google Shape;471;p55"/>
          <p:cNvPicPr preferRelativeResize="0"/>
          <p:nvPr/>
        </p:nvPicPr>
        <p:blipFill rotWithShape="1">
          <a:blip r:embed="rId4">
            <a:alphaModFix/>
          </a:blip>
          <a:srcRect b="14518" l="18232" r="21373" t="34070"/>
          <a:stretch/>
        </p:blipFill>
        <p:spPr>
          <a:xfrm>
            <a:off x="5165476" y="1641875"/>
            <a:ext cx="2627824" cy="1677726"/>
          </a:xfrm>
          <a:prstGeom prst="rect">
            <a:avLst/>
          </a:prstGeom>
          <a:noFill/>
          <a:ln>
            <a:noFill/>
          </a:ln>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6"/>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SOFTWARE DEVELOPMENT STATUS</a:t>
            </a:r>
            <a:endParaRPr b="0" i="0" sz="4400" u="none" cap="none" strike="noStrike">
              <a:solidFill>
                <a:schemeClr val="lt1"/>
              </a:solidFill>
              <a:latin typeface="Impact"/>
              <a:ea typeface="Impact"/>
              <a:cs typeface="Impact"/>
              <a:sym typeface="Impact"/>
            </a:endParaRPr>
          </a:p>
        </p:txBody>
      </p:sp>
      <p:sp>
        <p:nvSpPr>
          <p:cNvPr id="478" name="Google Shape;478;p56"/>
          <p:cNvSpPr txBox="1"/>
          <p:nvPr>
            <p:ph idx="1" type="body"/>
          </p:nvPr>
        </p:nvSpPr>
        <p:spPr>
          <a:xfrm>
            <a:off x="457200" y="924643"/>
            <a:ext cx="8229600" cy="4429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User Interface</a:t>
            </a:r>
            <a:endParaRPr b="1" i="0" sz="2400" u="none" cap="none" strike="noStrike">
              <a:solidFill>
                <a:srgbClr val="E3AE24"/>
              </a:solidFill>
              <a:latin typeface="Impact"/>
              <a:ea typeface="Impact"/>
              <a:cs typeface="Impact"/>
              <a:sym typeface="Impact"/>
            </a:endParaRPr>
          </a:p>
        </p:txBody>
      </p:sp>
      <p:sp>
        <p:nvSpPr>
          <p:cNvPr id="479" name="Google Shape;479;p56"/>
          <p:cNvSpPr txBox="1"/>
          <p:nvPr/>
        </p:nvSpPr>
        <p:spPr>
          <a:xfrm>
            <a:off x="457200" y="1412350"/>
            <a:ext cx="6575100" cy="3757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US" sz="2400"/>
              <a:t>Part 1:</a:t>
            </a:r>
            <a:endParaRPr sz="2400"/>
          </a:p>
          <a:p>
            <a:pPr indent="-381000" lvl="1" marL="914400" rtl="0" algn="l">
              <a:lnSpc>
                <a:spcPct val="115000"/>
              </a:lnSpc>
              <a:spcBef>
                <a:spcPts val="0"/>
              </a:spcBef>
              <a:spcAft>
                <a:spcPts val="0"/>
              </a:spcAft>
              <a:buSzPts val="2400"/>
              <a:buChar char="○"/>
            </a:pPr>
            <a:r>
              <a:rPr lang="en-US" sz="2400"/>
              <a:t>Communicate with th</a:t>
            </a:r>
            <a:r>
              <a:rPr lang="en-US" sz="2400"/>
              <a:t>e boat</a:t>
            </a:r>
            <a:endParaRPr sz="2400"/>
          </a:p>
          <a:p>
            <a:pPr indent="-381000" lvl="2" marL="1371600" rtl="0" algn="l">
              <a:lnSpc>
                <a:spcPct val="115000"/>
              </a:lnSpc>
              <a:spcBef>
                <a:spcPts val="0"/>
              </a:spcBef>
              <a:spcAft>
                <a:spcPts val="0"/>
              </a:spcAft>
              <a:buSzPts val="2400"/>
              <a:buChar char="■"/>
            </a:pPr>
            <a:r>
              <a:rPr lang="en-US" sz="2400"/>
              <a:t>Send and receive message</a:t>
            </a:r>
            <a:endParaRPr sz="2400"/>
          </a:p>
          <a:p>
            <a:pPr indent="-381000" lvl="1" marL="914400" rtl="0" algn="l">
              <a:lnSpc>
                <a:spcPct val="115000"/>
              </a:lnSpc>
              <a:spcBef>
                <a:spcPts val="0"/>
              </a:spcBef>
              <a:spcAft>
                <a:spcPts val="0"/>
              </a:spcAft>
              <a:buSzPts val="2400"/>
              <a:buChar char="○"/>
            </a:pPr>
            <a:r>
              <a:rPr lang="en-US" sz="2400"/>
              <a:t>Perform calculations</a:t>
            </a:r>
            <a:endParaRPr sz="2400"/>
          </a:p>
          <a:p>
            <a:pPr indent="-381000" lvl="0" marL="457200" rtl="0" algn="l">
              <a:lnSpc>
                <a:spcPct val="115000"/>
              </a:lnSpc>
              <a:spcBef>
                <a:spcPts val="0"/>
              </a:spcBef>
              <a:spcAft>
                <a:spcPts val="0"/>
              </a:spcAft>
              <a:buSzPts val="2400"/>
              <a:buChar char="●"/>
            </a:pPr>
            <a:r>
              <a:rPr lang="en-US" sz="2400"/>
              <a:t>Part 2:</a:t>
            </a:r>
            <a:endParaRPr sz="2400"/>
          </a:p>
          <a:p>
            <a:pPr indent="-381000" lvl="1" marL="914400" rtl="0" algn="l">
              <a:lnSpc>
                <a:spcPct val="115000"/>
              </a:lnSpc>
              <a:spcBef>
                <a:spcPts val="0"/>
              </a:spcBef>
              <a:spcAft>
                <a:spcPts val="0"/>
              </a:spcAft>
              <a:buSzPts val="2400"/>
              <a:buChar char="○"/>
            </a:pPr>
            <a:r>
              <a:rPr lang="en-US" sz="2400"/>
              <a:t>Main Window </a:t>
            </a:r>
            <a:r>
              <a:rPr lang="en-US" sz="2400"/>
              <a:t>Application</a:t>
            </a:r>
            <a:endParaRPr sz="2400"/>
          </a:p>
          <a:p>
            <a:pPr indent="-381000" lvl="0" marL="457200" rtl="0" algn="l">
              <a:lnSpc>
                <a:spcPct val="115000"/>
              </a:lnSpc>
              <a:spcBef>
                <a:spcPts val="0"/>
              </a:spcBef>
              <a:spcAft>
                <a:spcPts val="0"/>
              </a:spcAft>
              <a:buSzPts val="2400"/>
              <a:buChar char="●"/>
            </a:pPr>
            <a:r>
              <a:rPr lang="en-US" sz="2400"/>
              <a:t>Part 3:</a:t>
            </a:r>
            <a:endParaRPr sz="2400"/>
          </a:p>
          <a:p>
            <a:pPr indent="-381000" lvl="1" marL="914400" rtl="0" algn="l">
              <a:lnSpc>
                <a:spcPct val="115000"/>
              </a:lnSpc>
              <a:spcBef>
                <a:spcPts val="0"/>
              </a:spcBef>
              <a:spcAft>
                <a:spcPts val="0"/>
              </a:spcAft>
              <a:buSzPts val="2400"/>
              <a:buChar char="○"/>
            </a:pPr>
            <a:r>
              <a:rPr lang="en-US" sz="2400"/>
              <a:t>Video Streaming</a:t>
            </a:r>
            <a:endParaRPr sz="2400"/>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57"/>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SOFTWARE DEVELOPMENT STATUS</a:t>
            </a:r>
            <a:endParaRPr b="0" i="0" sz="4400" u="none" cap="none" strike="noStrike">
              <a:solidFill>
                <a:schemeClr val="lt1"/>
              </a:solidFill>
              <a:latin typeface="Impact"/>
              <a:ea typeface="Impact"/>
              <a:cs typeface="Impact"/>
              <a:sym typeface="Impact"/>
            </a:endParaRPr>
          </a:p>
        </p:txBody>
      </p:sp>
      <p:sp>
        <p:nvSpPr>
          <p:cNvPr id="486" name="Google Shape;486;p57"/>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Graphical User Interface</a:t>
            </a:r>
            <a:endParaRPr b="1" i="0" sz="2400" u="none" cap="none" strike="noStrike">
              <a:solidFill>
                <a:srgbClr val="E3AE24"/>
              </a:solidFill>
              <a:latin typeface="Impact"/>
              <a:ea typeface="Impact"/>
              <a:cs typeface="Impact"/>
              <a:sym typeface="Impact"/>
            </a:endParaRPr>
          </a:p>
        </p:txBody>
      </p:sp>
      <p:pic>
        <p:nvPicPr>
          <p:cNvPr id="487" name="Google Shape;487;p57"/>
          <p:cNvPicPr preferRelativeResize="0"/>
          <p:nvPr/>
        </p:nvPicPr>
        <p:blipFill>
          <a:blip r:embed="rId3">
            <a:alphaModFix/>
          </a:blip>
          <a:stretch>
            <a:fillRect/>
          </a:stretch>
        </p:blipFill>
        <p:spPr>
          <a:xfrm>
            <a:off x="937775" y="1367550"/>
            <a:ext cx="7268450" cy="4579075"/>
          </a:xfrm>
          <a:prstGeom prst="rect">
            <a:avLst/>
          </a:prstGeom>
          <a:noFill/>
          <a:ln>
            <a:noFill/>
          </a:ln>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58"/>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SOFTWARE DEVELOPMENT STATUS</a:t>
            </a:r>
            <a:endParaRPr b="0" i="0" sz="4400" u="none" cap="none" strike="noStrike">
              <a:solidFill>
                <a:schemeClr val="lt1"/>
              </a:solidFill>
              <a:latin typeface="Impact"/>
              <a:ea typeface="Impact"/>
              <a:cs typeface="Impact"/>
              <a:sym typeface="Impact"/>
            </a:endParaRPr>
          </a:p>
        </p:txBody>
      </p:sp>
      <p:sp>
        <p:nvSpPr>
          <p:cNvPr id="494" name="Google Shape;494;p58"/>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Graphical User Interface</a:t>
            </a:r>
            <a:endParaRPr b="1" i="0" sz="2400" u="none" cap="none" strike="noStrike">
              <a:solidFill>
                <a:srgbClr val="E3AE24"/>
              </a:solidFill>
              <a:latin typeface="Impact"/>
              <a:ea typeface="Impact"/>
              <a:cs typeface="Impact"/>
              <a:sym typeface="Impact"/>
            </a:endParaRPr>
          </a:p>
        </p:txBody>
      </p:sp>
      <p:pic>
        <p:nvPicPr>
          <p:cNvPr id="495" name="Google Shape;495;p58"/>
          <p:cNvPicPr preferRelativeResize="0"/>
          <p:nvPr/>
        </p:nvPicPr>
        <p:blipFill>
          <a:blip r:embed="rId3">
            <a:alphaModFix/>
          </a:blip>
          <a:stretch>
            <a:fillRect/>
          </a:stretch>
        </p:blipFill>
        <p:spPr>
          <a:xfrm>
            <a:off x="943125" y="1367450"/>
            <a:ext cx="7257750" cy="4572400"/>
          </a:xfrm>
          <a:prstGeom prst="rect">
            <a:avLst/>
          </a:prstGeom>
          <a:noFill/>
          <a:ln>
            <a:noFill/>
          </a:ln>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59"/>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SOFTWARE DEVELOPMENT STATUS</a:t>
            </a:r>
            <a:endParaRPr b="0" i="0" sz="4400" u="none" cap="none" strike="noStrike">
              <a:solidFill>
                <a:schemeClr val="lt1"/>
              </a:solidFill>
              <a:latin typeface="Impact"/>
              <a:ea typeface="Impact"/>
              <a:cs typeface="Impact"/>
              <a:sym typeface="Impact"/>
            </a:endParaRPr>
          </a:p>
        </p:txBody>
      </p:sp>
      <p:sp>
        <p:nvSpPr>
          <p:cNvPr id="502" name="Google Shape;502;p59"/>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Video Stream</a:t>
            </a:r>
            <a:endParaRPr b="1" i="0" sz="2400" u="none" cap="none" strike="noStrike">
              <a:solidFill>
                <a:srgbClr val="E3AE24"/>
              </a:solidFill>
              <a:latin typeface="Impact"/>
              <a:ea typeface="Impact"/>
              <a:cs typeface="Impact"/>
              <a:sym typeface="Impact"/>
            </a:endParaRPr>
          </a:p>
        </p:txBody>
      </p:sp>
      <p:sp>
        <p:nvSpPr>
          <p:cNvPr id="503" name="Google Shape;503;p59"/>
          <p:cNvSpPr txBox="1"/>
          <p:nvPr>
            <p:ph idx="2" type="body"/>
          </p:nvPr>
        </p:nvSpPr>
        <p:spPr>
          <a:xfrm>
            <a:off x="457200" y="1367450"/>
            <a:ext cx="3746400" cy="46812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Raspberry Pi obtains raw YUV color space data from camera</a:t>
            </a:r>
            <a:endParaRPr sz="2200">
              <a:solidFill>
                <a:srgbClr val="000000"/>
              </a:solidFill>
            </a:endParaRPr>
          </a:p>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YUV data is compressed and send over TCP socket to user</a:t>
            </a:r>
            <a:endParaRPr sz="2200">
              <a:solidFill>
                <a:srgbClr val="000000"/>
              </a:solidFill>
            </a:endParaRPr>
          </a:p>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720x480 pixel</a:t>
            </a:r>
            <a:endParaRPr sz="2200">
              <a:solidFill>
                <a:srgbClr val="000000"/>
              </a:solidFill>
            </a:endParaRPr>
          </a:p>
          <a:p>
            <a:pPr indent="-368300" lvl="0" marL="457200" marR="0" rtl="0" algn="l">
              <a:lnSpc>
                <a:spcPct val="115000"/>
              </a:lnSpc>
              <a:spcBef>
                <a:spcPts val="0"/>
              </a:spcBef>
              <a:spcAft>
                <a:spcPts val="0"/>
              </a:spcAft>
              <a:buClr>
                <a:srgbClr val="000000"/>
              </a:buClr>
              <a:buSzPts val="2200"/>
              <a:buChar char="●"/>
            </a:pPr>
            <a:r>
              <a:rPr lang="en-US" sz="2200">
                <a:solidFill>
                  <a:srgbClr val="000000"/>
                </a:solidFill>
              </a:rPr>
              <a:t>~20 FPS</a:t>
            </a:r>
            <a:endParaRPr sz="2200">
              <a:solidFill>
                <a:srgbClr val="000000"/>
              </a:solidFill>
            </a:endParaRPr>
          </a:p>
          <a:p>
            <a:pPr indent="0" lvl="0" marL="0" marR="0" rtl="0" algn="l">
              <a:lnSpc>
                <a:spcPct val="115000"/>
              </a:lnSpc>
              <a:spcBef>
                <a:spcPts val="0"/>
              </a:spcBef>
              <a:spcAft>
                <a:spcPts val="0"/>
              </a:spcAft>
              <a:buNone/>
            </a:pPr>
            <a:r>
              <a:t/>
            </a:r>
            <a:endParaRPr sz="1000">
              <a:solidFill>
                <a:srgbClr val="000000"/>
              </a:solidFill>
            </a:endParaRPr>
          </a:p>
          <a:p>
            <a:pPr indent="0" lvl="0" marL="0" marR="0" rtl="0" algn="l">
              <a:lnSpc>
                <a:spcPct val="115000"/>
              </a:lnSpc>
              <a:spcBef>
                <a:spcPts val="0"/>
              </a:spcBef>
              <a:spcAft>
                <a:spcPts val="0"/>
              </a:spcAft>
              <a:buNone/>
            </a:pPr>
            <a:r>
              <a:rPr i="1" lang="en-US" sz="2200">
                <a:solidFill>
                  <a:srgbClr val="000000"/>
                </a:solidFill>
              </a:rPr>
              <a:t>Todo: Convert YUV colorspace to RGB colorspace</a:t>
            </a:r>
            <a:endParaRPr i="1" sz="2200">
              <a:solidFill>
                <a:srgbClr val="000000"/>
              </a:solidFill>
            </a:endParaRPr>
          </a:p>
        </p:txBody>
      </p:sp>
      <p:pic>
        <p:nvPicPr>
          <p:cNvPr id="504" name="Google Shape;504;p59"/>
          <p:cNvPicPr preferRelativeResize="0"/>
          <p:nvPr/>
        </p:nvPicPr>
        <p:blipFill rotWithShape="1">
          <a:blip r:embed="rId3">
            <a:alphaModFix/>
          </a:blip>
          <a:srcRect b="2962" l="0" r="0" t="39953"/>
          <a:stretch/>
        </p:blipFill>
        <p:spPr>
          <a:xfrm>
            <a:off x="4203600" y="1948863"/>
            <a:ext cx="4732200" cy="2960275"/>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5"/>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lang="en-US"/>
              <a:t>SYSTEM</a:t>
            </a:r>
            <a:r>
              <a:rPr b="0" i="0" lang="en-US" sz="4400" u="none" cap="none" strike="noStrike">
                <a:solidFill>
                  <a:schemeClr val="lt1"/>
                </a:solidFill>
                <a:latin typeface="Impact"/>
                <a:ea typeface="Impact"/>
                <a:cs typeface="Impact"/>
                <a:sym typeface="Impact"/>
              </a:rPr>
              <a:t> DIAGRAM</a:t>
            </a:r>
            <a:endParaRPr b="0" i="0" sz="4400" u="none" cap="none" strike="noStrike">
              <a:solidFill>
                <a:schemeClr val="lt1"/>
              </a:solidFill>
              <a:latin typeface="Impact"/>
              <a:ea typeface="Impact"/>
              <a:cs typeface="Impact"/>
              <a:sym typeface="Impact"/>
            </a:endParaRPr>
          </a:p>
        </p:txBody>
      </p:sp>
      <p:sp>
        <p:nvSpPr>
          <p:cNvPr id="127" name="Google Shape;127;p15"/>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 Key Sub-Systems Interfaces and Information Transfers</a:t>
            </a:r>
            <a:endParaRPr b="1" i="0" sz="2400" u="none" cap="none" strike="noStrike">
              <a:solidFill>
                <a:srgbClr val="E3AE24"/>
              </a:solidFill>
              <a:latin typeface="Impact"/>
              <a:ea typeface="Impact"/>
              <a:cs typeface="Impact"/>
              <a:sym typeface="Impact"/>
            </a:endParaRPr>
          </a:p>
        </p:txBody>
      </p:sp>
      <p:pic>
        <p:nvPicPr>
          <p:cNvPr id="128" name="Google Shape;128;p15"/>
          <p:cNvPicPr preferRelativeResize="0"/>
          <p:nvPr/>
        </p:nvPicPr>
        <p:blipFill>
          <a:blip r:embed="rId3">
            <a:alphaModFix/>
          </a:blip>
          <a:stretch>
            <a:fillRect/>
          </a:stretch>
        </p:blipFill>
        <p:spPr>
          <a:xfrm>
            <a:off x="894138" y="1367450"/>
            <a:ext cx="7355725" cy="4671524"/>
          </a:xfrm>
          <a:prstGeom prst="rect">
            <a:avLst/>
          </a:prstGeom>
          <a:noFill/>
          <a:ln>
            <a:noFill/>
          </a:ln>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60"/>
          <p:cNvSpPr txBox="1"/>
          <p:nvPr>
            <p:ph type="title"/>
          </p:nvPr>
        </p:nvSpPr>
        <p:spPr>
          <a:xfrm>
            <a:off x="457200" y="315431"/>
            <a:ext cx="8235950" cy="7487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PROJECT TIMELINE</a:t>
            </a:r>
            <a:endParaRPr b="0" i="0" sz="4400" u="none" cap="none" strike="noStrike">
              <a:solidFill>
                <a:schemeClr val="lt1"/>
              </a:solidFill>
              <a:latin typeface="Impact"/>
              <a:ea typeface="Impact"/>
              <a:cs typeface="Impact"/>
              <a:sym typeface="Impact"/>
            </a:endParaRPr>
          </a:p>
        </p:txBody>
      </p:sp>
      <p:sp>
        <p:nvSpPr>
          <p:cNvPr id="510" name="Google Shape;510;p60"/>
          <p:cNvSpPr txBox="1"/>
          <p:nvPr>
            <p:ph idx="2" type="body"/>
          </p:nvPr>
        </p:nvSpPr>
        <p:spPr>
          <a:xfrm>
            <a:off x="457200" y="1276709"/>
            <a:ext cx="8229600" cy="5306971"/>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800"/>
              <a:t>Week 8: Finalize PCB layout and schematic </a:t>
            </a:r>
            <a:endParaRPr sz="1800"/>
          </a:p>
          <a:p>
            <a:pPr indent="0" lvl="0" marL="0" marR="0" rtl="0" algn="l">
              <a:lnSpc>
                <a:spcPct val="150000"/>
              </a:lnSpc>
              <a:spcBef>
                <a:spcPts val="0"/>
              </a:spcBef>
              <a:spcAft>
                <a:spcPts val="0"/>
              </a:spcAft>
              <a:buNone/>
            </a:pPr>
            <a:r>
              <a:rPr lang="en-US" sz="1800"/>
              <a:t>Week 9: Continue building prototype boat, interface compass with microcontroller</a:t>
            </a:r>
            <a:endParaRPr sz="1800"/>
          </a:p>
          <a:p>
            <a:pPr indent="0" lvl="0" marL="0" marR="0" rtl="0" algn="l">
              <a:lnSpc>
                <a:spcPct val="150000"/>
              </a:lnSpc>
              <a:spcBef>
                <a:spcPts val="0"/>
              </a:spcBef>
              <a:spcAft>
                <a:spcPts val="0"/>
              </a:spcAft>
              <a:buNone/>
            </a:pPr>
            <a:r>
              <a:rPr lang="en-US" sz="1800"/>
              <a:t>Week 10: Program fix-route algorithm in GUI user-interface, construct power system circuit</a:t>
            </a:r>
            <a:endParaRPr sz="1800"/>
          </a:p>
          <a:p>
            <a:pPr indent="0" lvl="0" marL="0" marR="0" rtl="0" algn="l">
              <a:lnSpc>
                <a:spcPct val="150000"/>
              </a:lnSpc>
              <a:spcBef>
                <a:spcPts val="0"/>
              </a:spcBef>
              <a:spcAft>
                <a:spcPts val="0"/>
              </a:spcAft>
              <a:buNone/>
            </a:pPr>
            <a:r>
              <a:rPr lang="en-US" sz="1800"/>
              <a:t>Week 11: Solder PCB components, test prototype boat in different environment</a:t>
            </a:r>
            <a:endParaRPr sz="1800"/>
          </a:p>
          <a:p>
            <a:pPr indent="0" lvl="0" marL="0" marR="0" rtl="0" algn="l">
              <a:lnSpc>
                <a:spcPct val="150000"/>
              </a:lnSpc>
              <a:spcBef>
                <a:spcPts val="0"/>
              </a:spcBef>
              <a:spcAft>
                <a:spcPts val="0"/>
              </a:spcAft>
              <a:buNone/>
            </a:pPr>
            <a:r>
              <a:rPr lang="en-US" sz="1800"/>
              <a:t>Week 12: Integrate all software components and hardware components</a:t>
            </a:r>
            <a:endParaRPr sz="1800"/>
          </a:p>
          <a:p>
            <a:pPr indent="0" lvl="0" marL="0" marR="0" rtl="0" algn="l">
              <a:lnSpc>
                <a:spcPct val="150000"/>
              </a:lnSpc>
              <a:spcBef>
                <a:spcPts val="0"/>
              </a:spcBef>
              <a:spcAft>
                <a:spcPts val="0"/>
              </a:spcAft>
              <a:buNone/>
            </a:pPr>
            <a:r>
              <a:rPr lang="en-US" sz="1800"/>
              <a:t>Week 13: Formal packaging, continue integration and testing</a:t>
            </a:r>
            <a:endParaRPr sz="1800"/>
          </a:p>
          <a:p>
            <a:pPr indent="0" lvl="0" marL="0" marR="0" rtl="0" algn="l">
              <a:lnSpc>
                <a:spcPct val="150000"/>
              </a:lnSpc>
              <a:spcBef>
                <a:spcPts val="0"/>
              </a:spcBef>
              <a:spcAft>
                <a:spcPts val="0"/>
              </a:spcAft>
              <a:buNone/>
            </a:pPr>
            <a:r>
              <a:rPr lang="en-US" sz="1800"/>
              <a:t>Week 14: Continue package integration and testing</a:t>
            </a:r>
            <a:endParaRPr sz="1800"/>
          </a:p>
          <a:p>
            <a:pPr indent="0" lvl="0" marL="0" marR="0" rtl="0" algn="l">
              <a:lnSpc>
                <a:spcPct val="150000"/>
              </a:lnSpc>
              <a:spcBef>
                <a:spcPts val="0"/>
              </a:spcBef>
              <a:spcAft>
                <a:spcPts val="0"/>
              </a:spcAft>
              <a:buNone/>
            </a:pPr>
            <a:r>
              <a:rPr lang="en-US" sz="1800"/>
              <a:t>Week 15: Final testing and documentation</a:t>
            </a:r>
            <a:endParaRPr sz="1800"/>
          </a:p>
          <a:p>
            <a:pPr indent="0" lvl="0" marL="0" marR="0" rtl="0" algn="l">
              <a:lnSpc>
                <a:spcPct val="150000"/>
              </a:lnSpc>
              <a:spcBef>
                <a:spcPts val="0"/>
              </a:spcBef>
              <a:spcAft>
                <a:spcPts val="0"/>
              </a:spcAft>
              <a:buNone/>
            </a:pPr>
            <a:r>
              <a:rPr lang="en-US" sz="1800"/>
              <a:t>Week 16: Design showcase</a:t>
            </a:r>
            <a:endParaRPr sz="1800"/>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61"/>
          <p:cNvSpPr txBox="1"/>
          <p:nvPr/>
        </p:nvSpPr>
        <p:spPr>
          <a:xfrm>
            <a:off x="1383600" y="2388000"/>
            <a:ext cx="6376800" cy="208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600"/>
              <a:t>Questions?</a:t>
            </a:r>
            <a:endParaRPr sz="9600"/>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62"/>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lang="en-US"/>
              <a:t>APPENDIX</a:t>
            </a:r>
            <a:endParaRPr b="0" i="0" sz="4400" u="none" cap="none" strike="noStrike">
              <a:solidFill>
                <a:schemeClr val="lt1"/>
              </a:solidFill>
              <a:latin typeface="Impact"/>
              <a:ea typeface="Impact"/>
              <a:cs typeface="Impact"/>
              <a:sym typeface="Impact"/>
            </a:endParaRPr>
          </a:p>
        </p:txBody>
      </p:sp>
      <p:sp>
        <p:nvSpPr>
          <p:cNvPr id="521" name="Google Shape;521;p62"/>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Software Progress</a:t>
            </a:r>
            <a:endParaRPr b="1" i="0" sz="2400" u="none" cap="none" strike="noStrike">
              <a:solidFill>
                <a:srgbClr val="E3AE24"/>
              </a:solidFill>
              <a:latin typeface="Impact"/>
              <a:ea typeface="Impact"/>
              <a:cs typeface="Impact"/>
              <a:sym typeface="Impact"/>
            </a:endParaRPr>
          </a:p>
        </p:txBody>
      </p:sp>
      <p:pic>
        <p:nvPicPr>
          <p:cNvPr id="522" name="Google Shape;522;p62"/>
          <p:cNvPicPr preferRelativeResize="0"/>
          <p:nvPr/>
        </p:nvPicPr>
        <p:blipFill>
          <a:blip r:embed="rId3">
            <a:alphaModFix/>
          </a:blip>
          <a:stretch>
            <a:fillRect/>
          </a:stretch>
        </p:blipFill>
        <p:spPr>
          <a:xfrm>
            <a:off x="2327250" y="1772725"/>
            <a:ext cx="4495800" cy="3600450"/>
          </a:xfrm>
          <a:prstGeom prst="rect">
            <a:avLst/>
          </a:prstGeom>
          <a:noFill/>
          <a:ln>
            <a:noFill/>
          </a:ln>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63"/>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lang="en-US"/>
              <a:t>APPENDIX</a:t>
            </a:r>
            <a:endParaRPr b="0" i="0" sz="4400" u="none" cap="none" strike="noStrike">
              <a:solidFill>
                <a:schemeClr val="lt1"/>
              </a:solidFill>
              <a:latin typeface="Impact"/>
              <a:ea typeface="Impact"/>
              <a:cs typeface="Impact"/>
              <a:sym typeface="Impact"/>
            </a:endParaRPr>
          </a:p>
        </p:txBody>
      </p:sp>
      <p:sp>
        <p:nvSpPr>
          <p:cNvPr id="528" name="Google Shape;528;p63"/>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Micro </a:t>
            </a:r>
            <a:r>
              <a:rPr lang="en-US" sz="2400"/>
              <a:t>Software Progress</a:t>
            </a:r>
            <a:endParaRPr b="1" i="0" sz="2400" u="none" cap="none" strike="noStrike">
              <a:solidFill>
                <a:srgbClr val="E3AE24"/>
              </a:solidFill>
              <a:latin typeface="Impact"/>
              <a:ea typeface="Impact"/>
              <a:cs typeface="Impact"/>
              <a:sym typeface="Impact"/>
            </a:endParaRPr>
          </a:p>
        </p:txBody>
      </p:sp>
      <p:pic>
        <p:nvPicPr>
          <p:cNvPr id="529" name="Google Shape;529;p63"/>
          <p:cNvPicPr preferRelativeResize="0"/>
          <p:nvPr/>
        </p:nvPicPr>
        <p:blipFill>
          <a:blip r:embed="rId3">
            <a:alphaModFix/>
          </a:blip>
          <a:stretch>
            <a:fillRect/>
          </a:stretch>
        </p:blipFill>
        <p:spPr>
          <a:xfrm>
            <a:off x="1808825" y="1367443"/>
            <a:ext cx="6032413" cy="5185758"/>
          </a:xfrm>
          <a:prstGeom prst="rect">
            <a:avLst/>
          </a:prstGeom>
          <a:noFill/>
          <a:ln>
            <a:noFill/>
          </a:ln>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64"/>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lang="en-US"/>
              <a:t>APPENDIX</a:t>
            </a:r>
            <a:endParaRPr b="0" i="0" sz="4400" u="none" cap="none" strike="noStrike">
              <a:solidFill>
                <a:schemeClr val="lt1"/>
              </a:solidFill>
              <a:latin typeface="Impact"/>
              <a:ea typeface="Impact"/>
              <a:cs typeface="Impact"/>
              <a:sym typeface="Impact"/>
            </a:endParaRPr>
          </a:p>
        </p:txBody>
      </p:sp>
      <p:sp>
        <p:nvSpPr>
          <p:cNvPr id="535" name="Google Shape;535;p64"/>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Micro </a:t>
            </a:r>
            <a:r>
              <a:rPr lang="en-US" sz="2400"/>
              <a:t>Software Progress</a:t>
            </a:r>
            <a:endParaRPr b="1" i="0" sz="2400" u="none" cap="none" strike="noStrike">
              <a:solidFill>
                <a:srgbClr val="E3AE24"/>
              </a:solidFill>
              <a:latin typeface="Impact"/>
              <a:ea typeface="Impact"/>
              <a:cs typeface="Impact"/>
              <a:sym typeface="Impact"/>
            </a:endParaRPr>
          </a:p>
        </p:txBody>
      </p:sp>
      <p:pic>
        <p:nvPicPr>
          <p:cNvPr id="536" name="Google Shape;536;p64"/>
          <p:cNvPicPr preferRelativeResize="0"/>
          <p:nvPr/>
        </p:nvPicPr>
        <p:blipFill>
          <a:blip r:embed="rId3">
            <a:alphaModFix/>
          </a:blip>
          <a:stretch>
            <a:fillRect/>
          </a:stretch>
        </p:blipFill>
        <p:spPr>
          <a:xfrm>
            <a:off x="2413113" y="1367443"/>
            <a:ext cx="4324075" cy="5185756"/>
          </a:xfrm>
          <a:prstGeom prst="rect">
            <a:avLst/>
          </a:prstGeom>
          <a:noFill/>
          <a:ln>
            <a:noFill/>
          </a:ln>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65"/>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lang="en-US"/>
              <a:t>APPENDIX</a:t>
            </a:r>
            <a:endParaRPr b="0" i="0" sz="4400" u="none" cap="none" strike="noStrike">
              <a:solidFill>
                <a:schemeClr val="lt1"/>
              </a:solidFill>
              <a:latin typeface="Impact"/>
              <a:ea typeface="Impact"/>
              <a:cs typeface="Impact"/>
              <a:sym typeface="Impact"/>
            </a:endParaRPr>
          </a:p>
        </p:txBody>
      </p:sp>
      <p:sp>
        <p:nvSpPr>
          <p:cNvPr id="542" name="Google Shape;542;p65"/>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Micro </a:t>
            </a:r>
            <a:r>
              <a:rPr lang="en-US" sz="2400"/>
              <a:t>Software Progress</a:t>
            </a:r>
            <a:endParaRPr b="1" i="0" sz="2400" u="none" cap="none" strike="noStrike">
              <a:solidFill>
                <a:srgbClr val="E3AE24"/>
              </a:solidFill>
              <a:latin typeface="Impact"/>
              <a:ea typeface="Impact"/>
              <a:cs typeface="Impact"/>
              <a:sym typeface="Impact"/>
            </a:endParaRPr>
          </a:p>
        </p:txBody>
      </p:sp>
      <p:pic>
        <p:nvPicPr>
          <p:cNvPr id="543" name="Google Shape;543;p65"/>
          <p:cNvPicPr preferRelativeResize="0"/>
          <p:nvPr/>
        </p:nvPicPr>
        <p:blipFill rotWithShape="1">
          <a:blip r:embed="rId3">
            <a:alphaModFix/>
          </a:blip>
          <a:srcRect b="50293" l="0" r="0" t="0"/>
          <a:stretch/>
        </p:blipFill>
        <p:spPr>
          <a:xfrm>
            <a:off x="882650" y="1433225"/>
            <a:ext cx="3117000" cy="4659201"/>
          </a:xfrm>
          <a:prstGeom prst="rect">
            <a:avLst/>
          </a:prstGeom>
          <a:noFill/>
          <a:ln>
            <a:noFill/>
          </a:ln>
        </p:spPr>
      </p:pic>
      <p:pic>
        <p:nvPicPr>
          <p:cNvPr id="544" name="Google Shape;544;p65"/>
          <p:cNvPicPr preferRelativeResize="0"/>
          <p:nvPr/>
        </p:nvPicPr>
        <p:blipFill rotWithShape="1">
          <a:blip r:embed="rId4">
            <a:alphaModFix/>
          </a:blip>
          <a:srcRect b="0" l="0" r="0" t="49705"/>
          <a:stretch/>
        </p:blipFill>
        <p:spPr>
          <a:xfrm>
            <a:off x="4820450" y="1367446"/>
            <a:ext cx="3167500" cy="4790754"/>
          </a:xfrm>
          <a:prstGeom prst="rect">
            <a:avLst/>
          </a:prstGeom>
          <a:noFill/>
          <a:ln>
            <a:noFill/>
          </a:ln>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66"/>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lang="en-US"/>
              <a:t>APPENDIX</a:t>
            </a:r>
            <a:endParaRPr b="0" i="0" sz="4400" u="none" cap="none" strike="noStrike">
              <a:solidFill>
                <a:schemeClr val="lt1"/>
              </a:solidFill>
              <a:latin typeface="Impact"/>
              <a:ea typeface="Impact"/>
              <a:cs typeface="Impact"/>
              <a:sym typeface="Impact"/>
            </a:endParaRPr>
          </a:p>
        </p:txBody>
      </p:sp>
      <p:sp>
        <p:nvSpPr>
          <p:cNvPr id="550" name="Google Shape;550;p66"/>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GUI </a:t>
            </a:r>
            <a:r>
              <a:rPr lang="en-US" sz="2400"/>
              <a:t>Software Progress</a:t>
            </a:r>
            <a:endParaRPr b="1" i="0" sz="2400" u="none" cap="none" strike="noStrike">
              <a:solidFill>
                <a:srgbClr val="E3AE24"/>
              </a:solidFill>
              <a:latin typeface="Impact"/>
              <a:ea typeface="Impact"/>
              <a:cs typeface="Impact"/>
              <a:sym typeface="Impact"/>
            </a:endParaRPr>
          </a:p>
        </p:txBody>
      </p:sp>
      <p:pic>
        <p:nvPicPr>
          <p:cNvPr id="551" name="Google Shape;551;p66"/>
          <p:cNvPicPr preferRelativeResize="0"/>
          <p:nvPr/>
        </p:nvPicPr>
        <p:blipFill>
          <a:blip r:embed="rId3">
            <a:alphaModFix/>
          </a:blip>
          <a:stretch>
            <a:fillRect/>
          </a:stretch>
        </p:blipFill>
        <p:spPr>
          <a:xfrm>
            <a:off x="457200" y="2802575"/>
            <a:ext cx="3584650" cy="1830450"/>
          </a:xfrm>
          <a:prstGeom prst="rect">
            <a:avLst/>
          </a:prstGeom>
          <a:noFill/>
          <a:ln>
            <a:noFill/>
          </a:ln>
        </p:spPr>
      </p:pic>
      <p:pic>
        <p:nvPicPr>
          <p:cNvPr id="552" name="Google Shape;552;p66"/>
          <p:cNvPicPr preferRelativeResize="0"/>
          <p:nvPr/>
        </p:nvPicPr>
        <p:blipFill>
          <a:blip r:embed="rId4">
            <a:alphaModFix/>
          </a:blip>
          <a:stretch>
            <a:fillRect/>
          </a:stretch>
        </p:blipFill>
        <p:spPr>
          <a:xfrm>
            <a:off x="4838025" y="1367443"/>
            <a:ext cx="3848766" cy="5185758"/>
          </a:xfrm>
          <a:prstGeom prst="rect">
            <a:avLst/>
          </a:prstGeom>
          <a:noFill/>
          <a:ln>
            <a:noFill/>
          </a:ln>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67"/>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lang="en-US"/>
              <a:t>APPENDIX</a:t>
            </a:r>
            <a:endParaRPr b="0" i="0" sz="4400" u="none" cap="none" strike="noStrike">
              <a:solidFill>
                <a:schemeClr val="lt1"/>
              </a:solidFill>
              <a:latin typeface="Impact"/>
              <a:ea typeface="Impact"/>
              <a:cs typeface="Impact"/>
              <a:sym typeface="Impact"/>
            </a:endParaRPr>
          </a:p>
        </p:txBody>
      </p:sp>
      <p:sp>
        <p:nvSpPr>
          <p:cNvPr id="558" name="Google Shape;558;p67"/>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GUI Software Progress</a:t>
            </a:r>
            <a:endParaRPr b="1" i="0" sz="2400" u="none" cap="none" strike="noStrike">
              <a:solidFill>
                <a:srgbClr val="E3AE24"/>
              </a:solidFill>
              <a:latin typeface="Impact"/>
              <a:ea typeface="Impact"/>
              <a:cs typeface="Impact"/>
              <a:sym typeface="Impact"/>
            </a:endParaRPr>
          </a:p>
        </p:txBody>
      </p:sp>
      <p:pic>
        <p:nvPicPr>
          <p:cNvPr id="559" name="Google Shape;559;p67"/>
          <p:cNvPicPr preferRelativeResize="0"/>
          <p:nvPr/>
        </p:nvPicPr>
        <p:blipFill rotWithShape="1">
          <a:blip r:embed="rId3">
            <a:alphaModFix/>
          </a:blip>
          <a:srcRect b="49647" l="0" r="0" t="0"/>
          <a:stretch/>
        </p:blipFill>
        <p:spPr>
          <a:xfrm>
            <a:off x="960375" y="1545775"/>
            <a:ext cx="3039275" cy="4342049"/>
          </a:xfrm>
          <a:prstGeom prst="rect">
            <a:avLst/>
          </a:prstGeom>
          <a:noFill/>
          <a:ln>
            <a:noFill/>
          </a:ln>
        </p:spPr>
      </p:pic>
      <p:pic>
        <p:nvPicPr>
          <p:cNvPr id="560" name="Google Shape;560;p67"/>
          <p:cNvPicPr preferRelativeResize="0"/>
          <p:nvPr/>
        </p:nvPicPr>
        <p:blipFill rotWithShape="1">
          <a:blip r:embed="rId4">
            <a:alphaModFix/>
          </a:blip>
          <a:srcRect b="0" l="0" r="0" t="50546"/>
          <a:stretch/>
        </p:blipFill>
        <p:spPr>
          <a:xfrm>
            <a:off x="5162075" y="1584474"/>
            <a:ext cx="3039275" cy="4264652"/>
          </a:xfrm>
          <a:prstGeom prst="rect">
            <a:avLst/>
          </a:prstGeom>
          <a:noFill/>
          <a:ln>
            <a:noFill/>
          </a:ln>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68"/>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lang="en-US"/>
              <a:t>APPENDIX</a:t>
            </a:r>
            <a:endParaRPr b="0" i="0" sz="4400" u="none" cap="none" strike="noStrike">
              <a:solidFill>
                <a:schemeClr val="lt1"/>
              </a:solidFill>
              <a:latin typeface="Impact"/>
              <a:ea typeface="Impact"/>
              <a:cs typeface="Impact"/>
              <a:sym typeface="Impact"/>
            </a:endParaRPr>
          </a:p>
        </p:txBody>
      </p:sp>
      <p:sp>
        <p:nvSpPr>
          <p:cNvPr id="566" name="Google Shape;566;p68"/>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Video Stream </a:t>
            </a:r>
            <a:r>
              <a:rPr lang="en-US" sz="2400"/>
              <a:t>Software Progress</a:t>
            </a:r>
            <a:endParaRPr b="1" i="0" sz="2400" u="none" cap="none" strike="noStrike">
              <a:solidFill>
                <a:srgbClr val="E3AE24"/>
              </a:solidFill>
              <a:latin typeface="Impact"/>
              <a:ea typeface="Impact"/>
              <a:cs typeface="Impact"/>
              <a:sym typeface="Impact"/>
            </a:endParaRPr>
          </a:p>
        </p:txBody>
      </p:sp>
      <p:pic>
        <p:nvPicPr>
          <p:cNvPr id="567" name="Google Shape;567;p68"/>
          <p:cNvPicPr preferRelativeResize="0"/>
          <p:nvPr/>
        </p:nvPicPr>
        <p:blipFill>
          <a:blip r:embed="rId3">
            <a:alphaModFix/>
          </a:blip>
          <a:stretch>
            <a:fillRect/>
          </a:stretch>
        </p:blipFill>
        <p:spPr>
          <a:xfrm>
            <a:off x="1067700" y="1888211"/>
            <a:ext cx="6402599" cy="3081575"/>
          </a:xfrm>
          <a:prstGeom prst="rect">
            <a:avLst/>
          </a:prstGeom>
          <a:noFill/>
          <a:ln>
            <a:noFill/>
          </a:ln>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69"/>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lang="en-US"/>
              <a:t>APPENDIX</a:t>
            </a:r>
            <a:endParaRPr b="0" i="0" sz="4400" u="none" cap="none" strike="noStrike">
              <a:solidFill>
                <a:schemeClr val="lt1"/>
              </a:solidFill>
              <a:latin typeface="Impact"/>
              <a:ea typeface="Impact"/>
              <a:cs typeface="Impact"/>
              <a:sym typeface="Impact"/>
            </a:endParaRPr>
          </a:p>
        </p:txBody>
      </p:sp>
      <p:sp>
        <p:nvSpPr>
          <p:cNvPr id="573" name="Google Shape;573;p69"/>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Video Stream Software Progress</a:t>
            </a:r>
            <a:endParaRPr b="1" i="0" sz="2400" u="none" cap="none" strike="noStrike">
              <a:solidFill>
                <a:srgbClr val="E3AE24"/>
              </a:solidFill>
              <a:latin typeface="Impact"/>
              <a:ea typeface="Impact"/>
              <a:cs typeface="Impact"/>
              <a:sym typeface="Impact"/>
            </a:endParaRPr>
          </a:p>
        </p:txBody>
      </p:sp>
      <p:pic>
        <p:nvPicPr>
          <p:cNvPr id="574" name="Google Shape;574;p69"/>
          <p:cNvPicPr preferRelativeResize="0"/>
          <p:nvPr/>
        </p:nvPicPr>
        <p:blipFill>
          <a:blip r:embed="rId3">
            <a:alphaModFix/>
          </a:blip>
          <a:stretch>
            <a:fillRect/>
          </a:stretch>
        </p:blipFill>
        <p:spPr>
          <a:xfrm>
            <a:off x="3130349" y="1408749"/>
            <a:ext cx="2664799" cy="4792750"/>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6"/>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BLOCK DIAGRAM</a:t>
            </a:r>
            <a:endParaRPr b="0" i="0" sz="4400" u="none" cap="none" strike="noStrike">
              <a:solidFill>
                <a:schemeClr val="lt1"/>
              </a:solidFill>
              <a:latin typeface="Impact"/>
              <a:ea typeface="Impact"/>
              <a:cs typeface="Impact"/>
              <a:sym typeface="Impact"/>
            </a:endParaRPr>
          </a:p>
        </p:txBody>
      </p:sp>
      <p:sp>
        <p:nvSpPr>
          <p:cNvPr id="134" name="Google Shape;134;p16"/>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 Detailed </a:t>
            </a:r>
            <a:r>
              <a:rPr lang="en-US" sz="2400"/>
              <a:t>System Block Diagram</a:t>
            </a:r>
            <a:endParaRPr b="1" i="0" sz="2400" u="none" cap="none" strike="noStrike">
              <a:solidFill>
                <a:srgbClr val="E3AE24"/>
              </a:solidFill>
              <a:latin typeface="Impact"/>
              <a:ea typeface="Impact"/>
              <a:cs typeface="Impact"/>
              <a:sym typeface="Impact"/>
            </a:endParaRPr>
          </a:p>
        </p:txBody>
      </p:sp>
      <p:pic>
        <p:nvPicPr>
          <p:cNvPr id="135" name="Google Shape;135;p16"/>
          <p:cNvPicPr preferRelativeResize="0"/>
          <p:nvPr/>
        </p:nvPicPr>
        <p:blipFill rotWithShape="1">
          <a:blip r:embed="rId3">
            <a:alphaModFix/>
          </a:blip>
          <a:srcRect b="38707" l="0" r="0" t="33536"/>
          <a:stretch/>
        </p:blipFill>
        <p:spPr>
          <a:xfrm>
            <a:off x="997838" y="998900"/>
            <a:ext cx="7611825" cy="5183424"/>
          </a:xfrm>
          <a:prstGeom prst="rect">
            <a:avLst/>
          </a:prstGeom>
          <a:noFill/>
          <a:ln>
            <a:noFill/>
          </a:ln>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70"/>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lang="en-US"/>
              <a:t>APPENDIX</a:t>
            </a:r>
            <a:endParaRPr b="0" i="0" sz="4400" u="none" cap="none" strike="noStrike">
              <a:solidFill>
                <a:schemeClr val="lt1"/>
              </a:solidFill>
              <a:latin typeface="Impact"/>
              <a:ea typeface="Impact"/>
              <a:cs typeface="Impact"/>
              <a:sym typeface="Impact"/>
            </a:endParaRPr>
          </a:p>
        </p:txBody>
      </p:sp>
      <p:sp>
        <p:nvSpPr>
          <p:cNvPr id="580" name="Google Shape;580;p70"/>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Video Stream Software Progress</a:t>
            </a:r>
            <a:endParaRPr b="1" i="0" sz="2400" u="none" cap="none" strike="noStrike">
              <a:solidFill>
                <a:srgbClr val="E3AE24"/>
              </a:solidFill>
              <a:latin typeface="Impact"/>
              <a:ea typeface="Impact"/>
              <a:cs typeface="Impact"/>
              <a:sym typeface="Impact"/>
            </a:endParaRPr>
          </a:p>
        </p:txBody>
      </p:sp>
      <p:pic>
        <p:nvPicPr>
          <p:cNvPr id="581" name="Google Shape;581;p70"/>
          <p:cNvPicPr preferRelativeResize="0"/>
          <p:nvPr/>
        </p:nvPicPr>
        <p:blipFill>
          <a:blip r:embed="rId3">
            <a:alphaModFix/>
          </a:blip>
          <a:stretch>
            <a:fillRect/>
          </a:stretch>
        </p:blipFill>
        <p:spPr>
          <a:xfrm>
            <a:off x="3328213" y="1439043"/>
            <a:ext cx="2493887" cy="5185756"/>
          </a:xfrm>
          <a:prstGeom prst="rect">
            <a:avLst/>
          </a:prstGeom>
          <a:noFill/>
          <a:ln>
            <a:noFill/>
          </a:ln>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71"/>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lang="en-US"/>
              <a:t>APPENDIX</a:t>
            </a:r>
            <a:endParaRPr b="0" i="0" sz="4400" u="none" cap="none" strike="noStrike">
              <a:solidFill>
                <a:schemeClr val="lt1"/>
              </a:solidFill>
              <a:latin typeface="Impact"/>
              <a:ea typeface="Impact"/>
              <a:cs typeface="Impact"/>
              <a:sym typeface="Impact"/>
            </a:endParaRPr>
          </a:p>
        </p:txBody>
      </p:sp>
      <p:sp>
        <p:nvSpPr>
          <p:cNvPr id="587" name="Google Shape;587;p71"/>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Video Stream Software Progress</a:t>
            </a:r>
            <a:endParaRPr b="1" i="0" sz="2400" u="none" cap="none" strike="noStrike">
              <a:solidFill>
                <a:srgbClr val="E3AE24"/>
              </a:solidFill>
              <a:latin typeface="Impact"/>
              <a:ea typeface="Impact"/>
              <a:cs typeface="Impact"/>
              <a:sym typeface="Impact"/>
            </a:endParaRPr>
          </a:p>
        </p:txBody>
      </p:sp>
      <p:pic>
        <p:nvPicPr>
          <p:cNvPr id="588" name="Google Shape;588;p71"/>
          <p:cNvPicPr preferRelativeResize="0"/>
          <p:nvPr/>
        </p:nvPicPr>
        <p:blipFill>
          <a:blip r:embed="rId3">
            <a:alphaModFix/>
          </a:blip>
          <a:stretch>
            <a:fillRect/>
          </a:stretch>
        </p:blipFill>
        <p:spPr>
          <a:xfrm>
            <a:off x="3435150" y="1408743"/>
            <a:ext cx="2280002" cy="5185756"/>
          </a:xfrm>
          <a:prstGeom prst="rect">
            <a:avLst/>
          </a:prstGeom>
          <a:noFill/>
          <a:ln>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7"/>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PACKAGING DESIGN</a:t>
            </a:r>
            <a:endParaRPr b="0" i="0" sz="4400" u="none" cap="none" strike="noStrike">
              <a:solidFill>
                <a:schemeClr val="lt1"/>
              </a:solidFill>
              <a:latin typeface="Impact"/>
              <a:ea typeface="Impact"/>
              <a:cs typeface="Impact"/>
              <a:sym typeface="Impact"/>
            </a:endParaRPr>
          </a:p>
        </p:txBody>
      </p:sp>
      <p:sp>
        <p:nvSpPr>
          <p:cNvPr id="141" name="Google Shape;141;p17"/>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Overall CAD Model Illustration</a:t>
            </a:r>
            <a:endParaRPr b="1" i="0" sz="2400" u="none" cap="none" strike="noStrike">
              <a:solidFill>
                <a:srgbClr val="E3AE24"/>
              </a:solidFill>
              <a:latin typeface="Impact"/>
              <a:ea typeface="Impact"/>
              <a:cs typeface="Impact"/>
              <a:sym typeface="Impact"/>
            </a:endParaRPr>
          </a:p>
        </p:txBody>
      </p:sp>
      <p:pic>
        <p:nvPicPr>
          <p:cNvPr id="142" name="Google Shape;142;p17"/>
          <p:cNvPicPr preferRelativeResize="0"/>
          <p:nvPr/>
        </p:nvPicPr>
        <p:blipFill>
          <a:blip r:embed="rId3">
            <a:alphaModFix/>
          </a:blip>
          <a:stretch>
            <a:fillRect/>
          </a:stretch>
        </p:blipFill>
        <p:spPr>
          <a:xfrm>
            <a:off x="923247" y="1403301"/>
            <a:ext cx="7297501" cy="4499125"/>
          </a:xfrm>
          <a:prstGeom prst="rect">
            <a:avLst/>
          </a:prstGeom>
          <a:noFill/>
          <a:ln>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8"/>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PACKAGING DESIGN</a:t>
            </a:r>
            <a:endParaRPr b="0" i="0" sz="4400" u="none" cap="none" strike="noStrike">
              <a:solidFill>
                <a:schemeClr val="lt1"/>
              </a:solidFill>
              <a:latin typeface="Impact"/>
              <a:ea typeface="Impact"/>
              <a:cs typeface="Impact"/>
              <a:sym typeface="Impact"/>
            </a:endParaRPr>
          </a:p>
        </p:txBody>
      </p:sp>
      <p:sp>
        <p:nvSpPr>
          <p:cNvPr id="148" name="Google Shape;148;p18"/>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Detailed CAD Model Illustration</a:t>
            </a:r>
            <a:endParaRPr b="1" i="0" sz="2400" u="none" cap="none" strike="noStrike">
              <a:solidFill>
                <a:srgbClr val="E3AE24"/>
              </a:solidFill>
              <a:latin typeface="Impact"/>
              <a:ea typeface="Impact"/>
              <a:cs typeface="Impact"/>
              <a:sym typeface="Impact"/>
            </a:endParaRPr>
          </a:p>
        </p:txBody>
      </p:sp>
      <p:pic>
        <p:nvPicPr>
          <p:cNvPr id="149" name="Google Shape;149;p18"/>
          <p:cNvPicPr preferRelativeResize="0"/>
          <p:nvPr/>
        </p:nvPicPr>
        <p:blipFill>
          <a:blip r:embed="rId3">
            <a:alphaModFix/>
          </a:blip>
          <a:stretch>
            <a:fillRect/>
          </a:stretch>
        </p:blipFill>
        <p:spPr>
          <a:xfrm>
            <a:off x="1661088" y="1367450"/>
            <a:ext cx="5821825" cy="4474475"/>
          </a:xfrm>
          <a:prstGeom prst="rect">
            <a:avLst/>
          </a:prstGeom>
          <a:noFill/>
          <a:ln>
            <a:no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9"/>
          <p:cNvSpPr txBox="1"/>
          <p:nvPr>
            <p:ph type="title"/>
          </p:nvPr>
        </p:nvSpPr>
        <p:spPr>
          <a:xfrm>
            <a:off x="457200" y="315431"/>
            <a:ext cx="82359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4400"/>
              <a:buFont typeface="Impact"/>
              <a:buNone/>
            </a:pPr>
            <a:r>
              <a:rPr b="0" i="0" lang="en-US" sz="4400" u="none" cap="none" strike="noStrike">
                <a:solidFill>
                  <a:schemeClr val="lt1"/>
                </a:solidFill>
                <a:latin typeface="Impact"/>
                <a:ea typeface="Impact"/>
                <a:cs typeface="Impact"/>
                <a:sym typeface="Impact"/>
              </a:rPr>
              <a:t>PACKAGING DESIGN</a:t>
            </a:r>
            <a:endParaRPr b="0" i="0" sz="4400" u="none" cap="none" strike="noStrike">
              <a:solidFill>
                <a:schemeClr val="lt1"/>
              </a:solidFill>
              <a:latin typeface="Impact"/>
              <a:ea typeface="Impact"/>
              <a:cs typeface="Impact"/>
              <a:sym typeface="Impact"/>
            </a:endParaRPr>
          </a:p>
        </p:txBody>
      </p:sp>
      <p:sp>
        <p:nvSpPr>
          <p:cNvPr id="155" name="Google Shape;155;p19"/>
          <p:cNvSpPr txBox="1"/>
          <p:nvPr>
            <p:ph idx="1" type="body"/>
          </p:nvPr>
        </p:nvSpPr>
        <p:spPr>
          <a:xfrm>
            <a:off x="457200" y="924643"/>
            <a:ext cx="82296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3AE24"/>
              </a:buClr>
              <a:buSzPts val="2400"/>
              <a:buFont typeface="Impact"/>
              <a:buNone/>
            </a:pPr>
            <a:r>
              <a:rPr lang="en-US" sz="2400"/>
              <a:t>Detailed CAD Model Illustration</a:t>
            </a:r>
            <a:endParaRPr b="1" i="0" sz="2400" u="none" cap="none" strike="noStrike">
              <a:solidFill>
                <a:srgbClr val="E3AE24"/>
              </a:solidFill>
              <a:latin typeface="Impact"/>
              <a:ea typeface="Impact"/>
              <a:cs typeface="Impact"/>
              <a:sym typeface="Impact"/>
            </a:endParaRPr>
          </a:p>
        </p:txBody>
      </p:sp>
      <p:pic>
        <p:nvPicPr>
          <p:cNvPr id="156" name="Google Shape;156;p19"/>
          <p:cNvPicPr preferRelativeResize="0"/>
          <p:nvPr/>
        </p:nvPicPr>
        <p:blipFill>
          <a:blip r:embed="rId3">
            <a:alphaModFix/>
          </a:blip>
          <a:stretch>
            <a:fillRect/>
          </a:stretch>
        </p:blipFill>
        <p:spPr>
          <a:xfrm>
            <a:off x="1467025" y="1486413"/>
            <a:ext cx="6024375" cy="3885175"/>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